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384" r:id="rId5"/>
    <p:sldId id="383" r:id="rId6"/>
    <p:sldId id="1279" r:id="rId7"/>
    <p:sldId id="1793" r:id="rId8"/>
    <p:sldId id="1800" r:id="rId9"/>
    <p:sldId id="1799" r:id="rId10"/>
    <p:sldId id="1794" r:id="rId11"/>
    <p:sldId id="1795" r:id="rId12"/>
    <p:sldId id="1796" r:id="rId13"/>
    <p:sldId id="230717534" r:id="rId14"/>
    <p:sldId id="230717537" r:id="rId15"/>
    <p:sldId id="230717535" r:id="rId16"/>
    <p:sldId id="230717536" r:id="rId17"/>
    <p:sldId id="230717540" r:id="rId18"/>
    <p:sldId id="230717533" r:id="rId19"/>
    <p:sldId id="1736" r:id="rId20"/>
    <p:sldId id="1801" r:id="rId21"/>
    <p:sldId id="1249" r:id="rId22"/>
    <p:sldId id="1802" r:id="rId23"/>
    <p:sldId id="1803" r:id="rId24"/>
    <p:sldId id="1797" r:id="rId25"/>
    <p:sldId id="230717538" r:id="rId26"/>
    <p:sldId id="230717539" r:id="rId27"/>
    <p:sldId id="17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279"/>
            <p14:sldId id="1793"/>
            <p14:sldId id="1800"/>
            <p14:sldId id="1799"/>
            <p14:sldId id="1794"/>
            <p14:sldId id="1795"/>
            <p14:sldId id="1796"/>
            <p14:sldId id="230717534"/>
            <p14:sldId id="230717537"/>
            <p14:sldId id="230717535"/>
            <p14:sldId id="230717536"/>
            <p14:sldId id="230717540"/>
            <p14:sldId id="230717533"/>
            <p14:sldId id="1736"/>
            <p14:sldId id="1801"/>
            <p14:sldId id="1249"/>
            <p14:sldId id="1802"/>
            <p14:sldId id="1803"/>
            <p14:sldId id="1797"/>
            <p14:sldId id="230717538"/>
            <p14:sldId id="230717539"/>
            <p14:sldId id="1798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/>
    <p:restoredTop sz="76054"/>
  </p:normalViewPr>
  <p:slideViewPr>
    <p:cSldViewPr snapToGrid="0">
      <p:cViewPr varScale="1">
        <p:scale>
          <a:sx n="96" d="100"/>
          <a:sy n="96" d="100"/>
        </p:scale>
        <p:origin x="17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5E01E640-6C22-A84D-A8C9-73B200D1892F}"/>
    <pc:docChg chg="modSld">
      <pc:chgData name="Ellis Paul" userId="514130d4-8f60-4cf3-9da5-b19626d2a459" providerId="ADAL" clId="{5E01E640-6C22-A84D-A8C9-73B200D1892F}" dt="2021-04-08T12:58:01.342" v="19" actId="20577"/>
      <pc:docMkLst>
        <pc:docMk/>
      </pc:docMkLst>
      <pc:sldChg chg="modNotesTx">
        <pc:chgData name="Ellis Paul" userId="514130d4-8f60-4cf3-9da5-b19626d2a459" providerId="ADAL" clId="{5E01E640-6C22-A84D-A8C9-73B200D1892F}" dt="2021-04-08T12:56:57.589" v="0" actId="20577"/>
        <pc:sldMkLst>
          <pc:docMk/>
          <pc:sldMk cId="1250844930" sldId="383"/>
        </pc:sldMkLst>
      </pc:sldChg>
      <pc:sldChg chg="modNotesTx">
        <pc:chgData name="Ellis Paul" userId="514130d4-8f60-4cf3-9da5-b19626d2a459" providerId="ADAL" clId="{5E01E640-6C22-A84D-A8C9-73B200D1892F}" dt="2021-04-08T12:57:49.487" v="15" actId="20577"/>
        <pc:sldMkLst>
          <pc:docMk/>
          <pc:sldMk cId="3250576965" sldId="1249"/>
        </pc:sldMkLst>
      </pc:sldChg>
      <pc:sldChg chg="modNotesTx">
        <pc:chgData name="Ellis Paul" userId="514130d4-8f60-4cf3-9da5-b19626d2a459" providerId="ADAL" clId="{5E01E640-6C22-A84D-A8C9-73B200D1892F}" dt="2021-04-08T12:57:36.460" v="13" actId="20577"/>
        <pc:sldMkLst>
          <pc:docMk/>
          <pc:sldMk cId="2889560401" sldId="1736"/>
        </pc:sldMkLst>
      </pc:sldChg>
      <pc:sldChg chg="modNotesTx">
        <pc:chgData name="Ellis Paul" userId="514130d4-8f60-4cf3-9da5-b19626d2a459" providerId="ADAL" clId="{5E01E640-6C22-A84D-A8C9-73B200D1892F}" dt="2021-04-08T12:57:00.772" v="1" actId="20577"/>
        <pc:sldMkLst>
          <pc:docMk/>
          <pc:sldMk cId="596551966" sldId="1793"/>
        </pc:sldMkLst>
      </pc:sldChg>
      <pc:sldChg chg="modNotesTx">
        <pc:chgData name="Ellis Paul" userId="514130d4-8f60-4cf3-9da5-b19626d2a459" providerId="ADAL" clId="{5E01E640-6C22-A84D-A8C9-73B200D1892F}" dt="2021-04-08T12:57:08.720" v="4" actId="20577"/>
        <pc:sldMkLst>
          <pc:docMk/>
          <pc:sldMk cId="1781274500" sldId="1794"/>
        </pc:sldMkLst>
      </pc:sldChg>
      <pc:sldChg chg="modNotesTx">
        <pc:chgData name="Ellis Paul" userId="514130d4-8f60-4cf3-9da5-b19626d2a459" providerId="ADAL" clId="{5E01E640-6C22-A84D-A8C9-73B200D1892F}" dt="2021-04-08T12:57:13.020" v="5" actId="20577"/>
        <pc:sldMkLst>
          <pc:docMk/>
          <pc:sldMk cId="3161472132" sldId="1795"/>
        </pc:sldMkLst>
      </pc:sldChg>
      <pc:sldChg chg="modNotesTx">
        <pc:chgData name="Ellis Paul" userId="514130d4-8f60-4cf3-9da5-b19626d2a459" providerId="ADAL" clId="{5E01E640-6C22-A84D-A8C9-73B200D1892F}" dt="2021-04-08T12:57:15.826" v="6" actId="20577"/>
        <pc:sldMkLst>
          <pc:docMk/>
          <pc:sldMk cId="1743209001" sldId="1796"/>
        </pc:sldMkLst>
      </pc:sldChg>
      <pc:sldChg chg="modNotesTx">
        <pc:chgData name="Ellis Paul" userId="514130d4-8f60-4cf3-9da5-b19626d2a459" providerId="ADAL" clId="{5E01E640-6C22-A84D-A8C9-73B200D1892F}" dt="2021-04-08T12:57:58.692" v="18" actId="20577"/>
        <pc:sldMkLst>
          <pc:docMk/>
          <pc:sldMk cId="1580489561" sldId="1797"/>
        </pc:sldMkLst>
      </pc:sldChg>
      <pc:sldChg chg="modNotesTx">
        <pc:chgData name="Ellis Paul" userId="514130d4-8f60-4cf3-9da5-b19626d2a459" providerId="ADAL" clId="{5E01E640-6C22-A84D-A8C9-73B200D1892F}" dt="2021-04-08T12:57:06.097" v="3" actId="20577"/>
        <pc:sldMkLst>
          <pc:docMk/>
          <pc:sldMk cId="3421695539" sldId="1799"/>
        </pc:sldMkLst>
      </pc:sldChg>
      <pc:sldChg chg="modNotesTx">
        <pc:chgData name="Ellis Paul" userId="514130d4-8f60-4cf3-9da5-b19626d2a459" providerId="ADAL" clId="{5E01E640-6C22-A84D-A8C9-73B200D1892F}" dt="2021-04-08T12:57:03.638" v="2" actId="20577"/>
        <pc:sldMkLst>
          <pc:docMk/>
          <pc:sldMk cId="596307361" sldId="1800"/>
        </pc:sldMkLst>
      </pc:sldChg>
      <pc:sldChg chg="modNotesTx">
        <pc:chgData name="Ellis Paul" userId="514130d4-8f60-4cf3-9da5-b19626d2a459" providerId="ADAL" clId="{5E01E640-6C22-A84D-A8C9-73B200D1892F}" dt="2021-04-08T12:57:40.956" v="14" actId="20577"/>
        <pc:sldMkLst>
          <pc:docMk/>
          <pc:sldMk cId="2657723275" sldId="1801"/>
        </pc:sldMkLst>
      </pc:sldChg>
      <pc:sldChg chg="modNotesTx">
        <pc:chgData name="Ellis Paul" userId="514130d4-8f60-4cf3-9da5-b19626d2a459" providerId="ADAL" clId="{5E01E640-6C22-A84D-A8C9-73B200D1892F}" dt="2021-04-08T12:57:51.995" v="16" actId="20577"/>
        <pc:sldMkLst>
          <pc:docMk/>
          <pc:sldMk cId="2716900312" sldId="1802"/>
        </pc:sldMkLst>
      </pc:sldChg>
      <pc:sldChg chg="modNotesTx">
        <pc:chgData name="Ellis Paul" userId="514130d4-8f60-4cf3-9da5-b19626d2a459" providerId="ADAL" clId="{5E01E640-6C22-A84D-A8C9-73B200D1892F}" dt="2021-04-08T12:57:54.268" v="17" actId="20577"/>
        <pc:sldMkLst>
          <pc:docMk/>
          <pc:sldMk cId="394753595" sldId="1803"/>
        </pc:sldMkLst>
      </pc:sldChg>
      <pc:sldChg chg="modNotesTx">
        <pc:chgData name="Ellis Paul" userId="514130d4-8f60-4cf3-9da5-b19626d2a459" providerId="ADAL" clId="{5E01E640-6C22-A84D-A8C9-73B200D1892F}" dt="2021-04-08T12:57:34.109" v="12" actId="20577"/>
        <pc:sldMkLst>
          <pc:docMk/>
          <pc:sldMk cId="3027767001" sldId="230717533"/>
        </pc:sldMkLst>
      </pc:sldChg>
      <pc:sldChg chg="modNotesTx">
        <pc:chgData name="Ellis Paul" userId="514130d4-8f60-4cf3-9da5-b19626d2a459" providerId="ADAL" clId="{5E01E640-6C22-A84D-A8C9-73B200D1892F}" dt="2021-04-08T12:57:18.165" v="7" actId="20577"/>
        <pc:sldMkLst>
          <pc:docMk/>
          <pc:sldMk cId="2892239758" sldId="230717534"/>
        </pc:sldMkLst>
      </pc:sldChg>
      <pc:sldChg chg="modNotesTx">
        <pc:chgData name="Ellis Paul" userId="514130d4-8f60-4cf3-9da5-b19626d2a459" providerId="ADAL" clId="{5E01E640-6C22-A84D-A8C9-73B200D1892F}" dt="2021-04-08T12:57:25.349" v="9" actId="20577"/>
        <pc:sldMkLst>
          <pc:docMk/>
          <pc:sldMk cId="2120420035" sldId="230717535"/>
        </pc:sldMkLst>
      </pc:sldChg>
      <pc:sldChg chg="modNotesTx">
        <pc:chgData name="Ellis Paul" userId="514130d4-8f60-4cf3-9da5-b19626d2a459" providerId="ADAL" clId="{5E01E640-6C22-A84D-A8C9-73B200D1892F}" dt="2021-04-08T12:57:28.830" v="10" actId="20577"/>
        <pc:sldMkLst>
          <pc:docMk/>
          <pc:sldMk cId="134832912" sldId="230717536"/>
        </pc:sldMkLst>
      </pc:sldChg>
      <pc:sldChg chg="modNotesTx">
        <pc:chgData name="Ellis Paul" userId="514130d4-8f60-4cf3-9da5-b19626d2a459" providerId="ADAL" clId="{5E01E640-6C22-A84D-A8C9-73B200D1892F}" dt="2021-04-08T12:57:20.436" v="8" actId="20577"/>
        <pc:sldMkLst>
          <pc:docMk/>
          <pc:sldMk cId="1033827072" sldId="230717537"/>
        </pc:sldMkLst>
      </pc:sldChg>
      <pc:sldChg chg="modNotesTx">
        <pc:chgData name="Ellis Paul" userId="514130d4-8f60-4cf3-9da5-b19626d2a459" providerId="ADAL" clId="{5E01E640-6C22-A84D-A8C9-73B200D1892F}" dt="2021-04-08T12:58:01.342" v="19" actId="20577"/>
        <pc:sldMkLst>
          <pc:docMk/>
          <pc:sldMk cId="1568428720" sldId="230717538"/>
        </pc:sldMkLst>
      </pc:sldChg>
      <pc:sldChg chg="modNotesTx">
        <pc:chgData name="Ellis Paul" userId="514130d4-8f60-4cf3-9da5-b19626d2a459" providerId="ADAL" clId="{5E01E640-6C22-A84D-A8C9-73B200D1892F}" dt="2021-04-08T12:57:31.725" v="11" actId="20577"/>
        <pc:sldMkLst>
          <pc:docMk/>
          <pc:sldMk cId="2684121967" sldId="230717540"/>
        </pc:sldMkLst>
      </pc:sldChg>
    </pc:docChg>
  </pc:docChgLst>
  <pc:docChgLst>
    <pc:chgData name="Ellis Paul" userId="514130d4-8f60-4cf3-9da5-b19626d2a459" providerId="ADAL" clId="{9D4FBBD1-B106-604E-A51F-12B5EF286909}"/>
    <pc:docChg chg="custSel modSld">
      <pc:chgData name="Ellis Paul" userId="514130d4-8f60-4cf3-9da5-b19626d2a459" providerId="ADAL" clId="{9D4FBBD1-B106-604E-A51F-12B5EF286909}" dt="2021-03-24T13:30:10.505" v="8383" actId="20577"/>
      <pc:docMkLst>
        <pc:docMk/>
      </pc:docMkLst>
      <pc:sldChg chg="modNotesTx">
        <pc:chgData name="Ellis Paul" userId="514130d4-8f60-4cf3-9da5-b19626d2a459" providerId="ADAL" clId="{9D4FBBD1-B106-604E-A51F-12B5EF286909}" dt="2021-03-24T10:20:47.694" v="221" actId="20577"/>
        <pc:sldMkLst>
          <pc:docMk/>
          <pc:sldMk cId="1250844930" sldId="383"/>
        </pc:sldMkLst>
      </pc:sldChg>
      <pc:sldChg chg="modSp mod">
        <pc:chgData name="Ellis Paul" userId="514130d4-8f60-4cf3-9da5-b19626d2a459" providerId="ADAL" clId="{9D4FBBD1-B106-604E-A51F-12B5EF286909}" dt="2021-03-24T09:13:13.098" v="46" actId="20577"/>
        <pc:sldMkLst>
          <pc:docMk/>
          <pc:sldMk cId="252540983" sldId="384"/>
        </pc:sldMkLst>
        <pc:spChg chg="mod">
          <ac:chgData name="Ellis Paul" userId="514130d4-8f60-4cf3-9da5-b19626d2a459" providerId="ADAL" clId="{9D4FBBD1-B106-604E-A51F-12B5EF286909}" dt="2021-03-24T09:12:57.448" v="40" actId="20577"/>
          <ac:spMkLst>
            <pc:docMk/>
            <pc:sldMk cId="252540983" sldId="384"/>
            <ac:spMk id="3" creationId="{C2C3C876-9B13-7842-9604-C7F84CDFD049}"/>
          </ac:spMkLst>
        </pc:spChg>
        <pc:spChg chg="mod">
          <ac:chgData name="Ellis Paul" userId="514130d4-8f60-4cf3-9da5-b19626d2a459" providerId="ADAL" clId="{9D4FBBD1-B106-604E-A51F-12B5EF286909}" dt="2021-03-24T09:13:13.098" v="46" actId="20577"/>
          <ac:spMkLst>
            <pc:docMk/>
            <pc:sldMk cId="252540983" sldId="384"/>
            <ac:spMk id="6" creationId="{9EEB7A55-7C59-B542-BAC5-7848E9BAD674}"/>
          </ac:spMkLst>
        </pc:spChg>
      </pc:sldChg>
      <pc:sldChg chg="modNotesTx">
        <pc:chgData name="Ellis Paul" userId="514130d4-8f60-4cf3-9da5-b19626d2a459" providerId="ADAL" clId="{9D4FBBD1-B106-604E-A51F-12B5EF286909}" dt="2021-03-24T12:46:35.548" v="6866" actId="20577"/>
        <pc:sldMkLst>
          <pc:docMk/>
          <pc:sldMk cId="3250576965" sldId="1249"/>
        </pc:sldMkLst>
      </pc:sldChg>
      <pc:sldChg chg="modNotesTx">
        <pc:chgData name="Ellis Paul" userId="514130d4-8f60-4cf3-9da5-b19626d2a459" providerId="ADAL" clId="{9D4FBBD1-B106-604E-A51F-12B5EF286909}" dt="2021-03-24T11:48:36.899" v="6508" actId="20577"/>
        <pc:sldMkLst>
          <pc:docMk/>
          <pc:sldMk cId="2889560401" sldId="1736"/>
        </pc:sldMkLst>
      </pc:sldChg>
      <pc:sldChg chg="modNotesTx">
        <pc:chgData name="Ellis Paul" userId="514130d4-8f60-4cf3-9da5-b19626d2a459" providerId="ADAL" clId="{9D4FBBD1-B106-604E-A51F-12B5EF286909}" dt="2021-03-24T10:22:31.149" v="507" actId="20577"/>
        <pc:sldMkLst>
          <pc:docMk/>
          <pc:sldMk cId="596551966" sldId="1793"/>
        </pc:sldMkLst>
      </pc:sldChg>
      <pc:sldChg chg="modNotesTx">
        <pc:chgData name="Ellis Paul" userId="514130d4-8f60-4cf3-9da5-b19626d2a459" providerId="ADAL" clId="{9D4FBBD1-B106-604E-A51F-12B5EF286909}" dt="2021-03-24T10:34:46.866" v="1736" actId="20577"/>
        <pc:sldMkLst>
          <pc:docMk/>
          <pc:sldMk cId="1781274500" sldId="1794"/>
        </pc:sldMkLst>
      </pc:sldChg>
      <pc:sldChg chg="modNotesTx">
        <pc:chgData name="Ellis Paul" userId="514130d4-8f60-4cf3-9da5-b19626d2a459" providerId="ADAL" clId="{9D4FBBD1-B106-604E-A51F-12B5EF286909}" dt="2021-03-24T10:44:33.046" v="2202" actId="20577"/>
        <pc:sldMkLst>
          <pc:docMk/>
          <pc:sldMk cId="3161472132" sldId="1795"/>
        </pc:sldMkLst>
      </pc:sldChg>
      <pc:sldChg chg="modNotesTx">
        <pc:chgData name="Ellis Paul" userId="514130d4-8f60-4cf3-9da5-b19626d2a459" providerId="ADAL" clId="{9D4FBBD1-B106-604E-A51F-12B5EF286909}" dt="2021-03-24T10:56:11.103" v="3246" actId="20577"/>
        <pc:sldMkLst>
          <pc:docMk/>
          <pc:sldMk cId="1743209001" sldId="1796"/>
        </pc:sldMkLst>
      </pc:sldChg>
      <pc:sldChg chg="modNotesTx">
        <pc:chgData name="Ellis Paul" userId="514130d4-8f60-4cf3-9da5-b19626d2a459" providerId="ADAL" clId="{9D4FBBD1-B106-604E-A51F-12B5EF286909}" dt="2021-03-24T13:30:10.505" v="8383" actId="20577"/>
        <pc:sldMkLst>
          <pc:docMk/>
          <pc:sldMk cId="1580489561" sldId="1797"/>
        </pc:sldMkLst>
      </pc:sldChg>
      <pc:sldChg chg="modSp mod modNotesTx">
        <pc:chgData name="Ellis Paul" userId="514130d4-8f60-4cf3-9da5-b19626d2a459" providerId="ADAL" clId="{9D4FBBD1-B106-604E-A51F-12B5EF286909}" dt="2021-03-24T10:32:12.583" v="1317" actId="20577"/>
        <pc:sldMkLst>
          <pc:docMk/>
          <pc:sldMk cId="3421695539" sldId="1799"/>
        </pc:sldMkLst>
        <pc:spChg chg="mod">
          <ac:chgData name="Ellis Paul" userId="514130d4-8f60-4cf3-9da5-b19626d2a459" providerId="ADAL" clId="{9D4FBBD1-B106-604E-A51F-12B5EF286909}" dt="2021-03-24T10:32:12.583" v="1317" actId="20577"/>
          <ac:spMkLst>
            <pc:docMk/>
            <pc:sldMk cId="3421695539" sldId="1799"/>
            <ac:spMk id="22" creationId="{BDFDD7EC-8759-9147-AB04-C389931D25B5}"/>
          </ac:spMkLst>
        </pc:spChg>
      </pc:sldChg>
      <pc:sldChg chg="modNotesTx">
        <pc:chgData name="Ellis Paul" userId="514130d4-8f60-4cf3-9da5-b19626d2a459" providerId="ADAL" clId="{9D4FBBD1-B106-604E-A51F-12B5EF286909}" dt="2021-03-24T10:23:46.628" v="591" actId="5793"/>
        <pc:sldMkLst>
          <pc:docMk/>
          <pc:sldMk cId="596307361" sldId="1800"/>
        </pc:sldMkLst>
      </pc:sldChg>
      <pc:sldChg chg="modNotesTx">
        <pc:chgData name="Ellis Paul" userId="514130d4-8f60-4cf3-9da5-b19626d2a459" providerId="ADAL" clId="{9D4FBBD1-B106-604E-A51F-12B5EF286909}" dt="2021-03-24T12:43:01.850" v="6798" actId="20577"/>
        <pc:sldMkLst>
          <pc:docMk/>
          <pc:sldMk cId="2657723275" sldId="1801"/>
        </pc:sldMkLst>
      </pc:sldChg>
      <pc:sldChg chg="modNotesTx">
        <pc:chgData name="Ellis Paul" userId="514130d4-8f60-4cf3-9da5-b19626d2a459" providerId="ADAL" clId="{9D4FBBD1-B106-604E-A51F-12B5EF286909}" dt="2021-03-24T13:11:44.720" v="7769" actId="20577"/>
        <pc:sldMkLst>
          <pc:docMk/>
          <pc:sldMk cId="2716900312" sldId="1802"/>
        </pc:sldMkLst>
      </pc:sldChg>
      <pc:sldChg chg="modNotesTx">
        <pc:chgData name="Ellis Paul" userId="514130d4-8f60-4cf3-9da5-b19626d2a459" providerId="ADAL" clId="{9D4FBBD1-B106-604E-A51F-12B5EF286909}" dt="2021-03-24T13:28:24.360" v="8314" actId="20577"/>
        <pc:sldMkLst>
          <pc:docMk/>
          <pc:sldMk cId="394753595" sldId="1803"/>
        </pc:sldMkLst>
      </pc:sldChg>
      <pc:sldChg chg="modNotesTx">
        <pc:chgData name="Ellis Paul" userId="514130d4-8f60-4cf3-9da5-b19626d2a459" providerId="ADAL" clId="{9D4FBBD1-B106-604E-A51F-12B5EF286909}" dt="2021-03-24T11:45:11.708" v="6152" actId="20577"/>
        <pc:sldMkLst>
          <pc:docMk/>
          <pc:sldMk cId="3027767001" sldId="230717533"/>
        </pc:sldMkLst>
      </pc:sldChg>
      <pc:sldChg chg="modNotesTx">
        <pc:chgData name="Ellis Paul" userId="514130d4-8f60-4cf3-9da5-b19626d2a459" providerId="ADAL" clId="{9D4FBBD1-B106-604E-A51F-12B5EF286909}" dt="2021-03-24T11:00:10.791" v="3503" actId="20577"/>
        <pc:sldMkLst>
          <pc:docMk/>
          <pc:sldMk cId="2892239758" sldId="230717534"/>
        </pc:sldMkLst>
      </pc:sldChg>
      <pc:sldChg chg="modNotesTx">
        <pc:chgData name="Ellis Paul" userId="514130d4-8f60-4cf3-9da5-b19626d2a459" providerId="ADAL" clId="{9D4FBBD1-B106-604E-A51F-12B5EF286909}" dt="2021-03-24T11:16:35.995" v="4247" actId="20577"/>
        <pc:sldMkLst>
          <pc:docMk/>
          <pc:sldMk cId="2120420035" sldId="230717535"/>
        </pc:sldMkLst>
      </pc:sldChg>
      <pc:sldChg chg="modNotesTx">
        <pc:chgData name="Ellis Paul" userId="514130d4-8f60-4cf3-9da5-b19626d2a459" providerId="ADAL" clId="{9D4FBBD1-B106-604E-A51F-12B5EF286909}" dt="2021-03-24T11:23:54.241" v="4518" actId="20577"/>
        <pc:sldMkLst>
          <pc:docMk/>
          <pc:sldMk cId="134832912" sldId="230717536"/>
        </pc:sldMkLst>
      </pc:sldChg>
      <pc:sldChg chg="modNotesTx">
        <pc:chgData name="Ellis Paul" userId="514130d4-8f60-4cf3-9da5-b19626d2a459" providerId="ADAL" clId="{9D4FBBD1-B106-604E-A51F-12B5EF286909}" dt="2021-03-24T12:33:19.555" v="6510" actId="20577"/>
        <pc:sldMkLst>
          <pc:docMk/>
          <pc:sldMk cId="1033827072" sldId="230717537"/>
        </pc:sldMkLst>
      </pc:sldChg>
      <pc:sldChg chg="modNotesTx">
        <pc:chgData name="Ellis Paul" userId="514130d4-8f60-4cf3-9da5-b19626d2a459" providerId="ADAL" clId="{9D4FBBD1-B106-604E-A51F-12B5EF286909}" dt="2021-03-24T11:37:51.574" v="5359" actId="20577"/>
        <pc:sldMkLst>
          <pc:docMk/>
          <pc:sldMk cId="2684121967" sldId="23071754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7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5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95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8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8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2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1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8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2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76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5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3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6493" y="6464301"/>
            <a:ext cx="5181600" cy="149224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hyperlink" Target="https://kind.sigs.k8s.io/docs/user/quick-star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network-polici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ubernetes.io/docs/concepts/policy/resource-quota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llisPaul/modern-app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2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24" Type="http://schemas.openxmlformats.org/officeDocument/2006/relationships/customXml" Target="../ink/ink12.xml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5.xml"/><Relationship Id="rId19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4: Kubernetes 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5276" y="5655333"/>
            <a:ext cx="3658553" cy="294054"/>
          </a:xfrm>
        </p:spPr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Kubernetes on your laptop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Use kind to quickly spin up a K8s cluster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5B506F-6553-3249-B35E-34E19F75503D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Kind requires Docker and kubectl</a:t>
            </a:r>
          </a:p>
          <a:p>
            <a:pPr marL="800100" lvl="1" indent="-342900"/>
            <a:r>
              <a:rPr lang="en-US">
                <a:hlinkClick r:id="rId3"/>
              </a:rPr>
              <a:t>https://kubernetes.io/docs/tasks/tools/install-kubectl/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Install Kind: </a:t>
            </a:r>
            <a:r>
              <a:rPr lang="en-US">
                <a:hlinkClick r:id="rId4"/>
              </a:rPr>
              <a:t>https://kind.sigs.k8s.io/docs/user/quick-start/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A3B23-818E-F744-85F9-82CF4F7D7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856" y="2756039"/>
            <a:ext cx="6840722" cy="36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kubectl and kube config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Switching context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A7C2CC8-5265-0249-90B0-2D4B0F760F57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7783752" cy="5145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The default config file is located at: $home/.kube/config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Install kubectl: </a:t>
            </a:r>
            <a:r>
              <a:rPr lang="en-US" sz="1800">
                <a:hlinkClick r:id="rId3"/>
              </a:rPr>
              <a:t>https://kubernetes.io/docs/tasks/tools/install-kubectl/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Create cluster with kind: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kind create cluster --name </a:t>
            </a:r>
            <a:r>
              <a:rPr lang="en-US" sz="1800" err="1">
                <a:highlight>
                  <a:srgbClr val="FFFF00"/>
                </a:highlight>
              </a:rPr>
              <a:t>tamlab</a:t>
            </a:r>
            <a:r>
              <a:rPr lang="en-US" sz="1800">
                <a:highlight>
                  <a:srgbClr val="FFFF00"/>
                </a:highlight>
              </a:rPr>
              <a:t> --config kind-</a:t>
            </a:r>
            <a:r>
              <a:rPr lang="en-US" sz="1800" err="1">
                <a:highlight>
                  <a:srgbClr val="FFFF00"/>
                </a:highlight>
              </a:rPr>
              <a:t>config.yaml</a:t>
            </a:r>
            <a:endParaRPr lang="en-US" sz="180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kind get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Switch contexts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config get-contexts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config current-context</a:t>
            </a: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config set-context kind-</a:t>
            </a:r>
            <a:r>
              <a:rPr lang="en-US" sz="1800" err="1">
                <a:highlight>
                  <a:srgbClr val="FFFF00"/>
                </a:highlight>
              </a:rPr>
              <a:t>tamlab</a:t>
            </a:r>
            <a:endParaRPr lang="en-US" sz="180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>
                <a:highlight>
                  <a:srgbClr val="FFFF00"/>
                </a:highlight>
              </a:rPr>
              <a:t>kubectl --context kind-</a:t>
            </a:r>
            <a:r>
              <a:rPr lang="en-US" sz="1800" err="1">
                <a:highlight>
                  <a:srgbClr val="FFFF00"/>
                </a:highlight>
              </a:rPr>
              <a:t>tamlab</a:t>
            </a:r>
            <a:r>
              <a:rPr lang="en-US" sz="1800">
                <a:highlight>
                  <a:srgbClr val="FFFF00"/>
                </a:highlight>
              </a:rPr>
              <a:t> get namespace</a:t>
            </a:r>
          </a:p>
        </p:txBody>
      </p:sp>
    </p:spTree>
    <p:extLst>
      <p:ext uri="{BB962C8B-B14F-4D97-AF65-F5344CB8AC3E}">
        <p14:creationId xmlns:p14="http://schemas.microsoft.com/office/powerpoint/2010/main" val="1033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</a:t>
            </a:r>
            <a:r>
              <a:rPr lang="en-US" err="1"/>
              <a:t>yaml</a:t>
            </a:r>
            <a:r>
              <a:rPr lang="en-US"/>
              <a:t>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Yet another markup language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BFB4C1-4383-234D-9F55-F808132FC8B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4509398" cy="46141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yaml</a:t>
            </a:r>
            <a:r>
              <a:rPr lang="en-US"/>
              <a:t> is a superset of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Spacing matters! Use an editor like ATOM or VS Code.</a:t>
            </a:r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err="1"/>
              <a:t>yaml</a:t>
            </a:r>
            <a:r>
              <a:rPr lang="en-US" b="1"/>
              <a:t> maps: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--- </a:t>
            </a:r>
          </a:p>
          <a:p>
            <a:pPr>
              <a:spcBef>
                <a:spcPts val="600"/>
              </a:spcBef>
              <a:buNone/>
            </a:pPr>
            <a:r>
              <a:rPr lang="en-US" err="1"/>
              <a:t>apiVersion</a:t>
            </a:r>
            <a:r>
              <a:rPr lang="en-US"/>
              <a:t>: v1 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kind: Pod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metadata: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 name: </a:t>
            </a:r>
            <a:r>
              <a:rPr lang="en-US" err="1"/>
              <a:t>rss</a:t>
            </a:r>
            <a:r>
              <a:rPr lang="en-US"/>
              <a:t>-site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 labels: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    app: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963DD-EE4F-6E4F-A2D8-873D15B915A8}"/>
              </a:ext>
            </a:extLst>
          </p:cNvPr>
          <p:cNvSpPr txBox="1"/>
          <p:nvPr/>
        </p:nvSpPr>
        <p:spPr>
          <a:xfrm>
            <a:off x="3001926" y="3147706"/>
            <a:ext cx="46166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E8738-AAFF-5E4D-B1FD-E74DC5938CD7}"/>
              </a:ext>
            </a:extLst>
          </p:cNvPr>
          <p:cNvCxnSpPr>
            <a:cxnSpLocks/>
            <a:stCxn id="3" idx="1"/>
          </p:cNvCxnSpPr>
          <p:nvPr/>
        </p:nvCxnSpPr>
        <p:spPr bwMode="gray">
          <a:xfrm flipH="1">
            <a:off x="1036320" y="3301595"/>
            <a:ext cx="1965606" cy="732753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D9EC1-387D-F04A-8842-F1C47B6E4B18}"/>
              </a:ext>
            </a:extLst>
          </p:cNvPr>
          <p:cNvSpPr txBox="1"/>
          <p:nvPr/>
        </p:nvSpPr>
        <p:spPr>
          <a:xfrm>
            <a:off x="3441943" y="3726571"/>
            <a:ext cx="74231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A65D8-ACFD-CF4C-9A54-19B00471F4E8}"/>
              </a:ext>
            </a:extLst>
          </p:cNvPr>
          <p:cNvCxnSpPr>
            <a:cxnSpLocks/>
          </p:cNvCxnSpPr>
          <p:nvPr/>
        </p:nvCxnSpPr>
        <p:spPr bwMode="gray">
          <a:xfrm flipH="1">
            <a:off x="1975104" y="3880459"/>
            <a:ext cx="1466841" cy="26482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06038EF-73C3-3F44-92F0-99D216B33409}"/>
              </a:ext>
            </a:extLst>
          </p:cNvPr>
          <p:cNvSpPr txBox="1">
            <a:spLocks/>
          </p:cNvSpPr>
          <p:nvPr/>
        </p:nvSpPr>
        <p:spPr>
          <a:xfrm>
            <a:off x="5662973" y="656527"/>
            <a:ext cx="5173183" cy="57887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err="1"/>
              <a:t>yaml</a:t>
            </a:r>
            <a:r>
              <a:rPr lang="en-US" b="1"/>
              <a:t> lists:</a:t>
            </a:r>
          </a:p>
          <a:p>
            <a:pPr>
              <a:spcBef>
                <a:spcPts val="600"/>
              </a:spcBef>
              <a:buNone/>
            </a:pPr>
            <a:r>
              <a:rPr lang="en-US" err="1"/>
              <a:t>args</a:t>
            </a:r>
            <a:r>
              <a:rPr lang="en-US"/>
              <a:t>: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- sleep</a:t>
            </a:r>
          </a:p>
          <a:p>
            <a:pPr>
              <a:spcBef>
                <a:spcPts val="600"/>
              </a:spcBef>
              <a:buNone/>
            </a:pPr>
            <a:r>
              <a:rPr lang="en-US"/>
              <a:t>    - "1000”</a:t>
            </a:r>
          </a:p>
          <a:p>
            <a:pPr>
              <a:spcBef>
                <a:spcPts val="600"/>
              </a:spcBef>
              <a:buNone/>
            </a:pPr>
            <a:endParaRPr lang="en-US"/>
          </a:p>
          <a:p>
            <a:pPr>
              <a:spcBef>
                <a:spcPts val="600"/>
              </a:spcBef>
              <a:buNone/>
            </a:pPr>
            <a:r>
              <a:rPr lang="en-US"/>
              <a:t>spec: </a:t>
            </a:r>
            <a:r>
              <a:rPr lang="en-US" b="1"/>
              <a:t> 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containers: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- name: front-end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image: </a:t>
            </a:r>
            <a:r>
              <a:rPr lang="en-US" b="1" err="1"/>
              <a:t>nginx</a:t>
            </a:r>
            <a:endParaRPr lang="en-US" b="1"/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     - </a:t>
            </a:r>
            <a:r>
              <a:rPr lang="en-US" b="1" err="1"/>
              <a:t>containerPort</a:t>
            </a:r>
            <a:r>
              <a:rPr lang="en-US" b="1"/>
              <a:t>: 80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- name: </a:t>
            </a:r>
            <a:r>
              <a:rPr lang="en-US" b="1" err="1"/>
              <a:t>rss</a:t>
            </a:r>
            <a:r>
              <a:rPr lang="en-US" b="1"/>
              <a:t>-reader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image: </a:t>
            </a:r>
            <a:r>
              <a:rPr lang="en-US" err="1"/>
              <a:t>nickchase</a:t>
            </a:r>
            <a:r>
              <a:rPr lang="en-US"/>
              <a:t>/rss-php-nginx:v1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/>
              <a:t>                - </a:t>
            </a:r>
            <a:r>
              <a:rPr lang="en-US" b="1" err="1"/>
              <a:t>containerPort</a:t>
            </a:r>
            <a:r>
              <a:rPr lang="en-US" b="1"/>
              <a:t>: 88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err="1"/>
              <a:t>kubernetes.io</a:t>
            </a:r>
            <a:r>
              <a:rPr lang="en-US"/>
              <a:t>/docs/concepts/overview/working-with-objects/namespaces/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9007385" cy="50529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Get all namespaces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get ns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-n </a:t>
            </a:r>
            <a:r>
              <a:rPr lang="en-US" err="1">
                <a:highlight>
                  <a:srgbClr val="FFFF00"/>
                </a:highlight>
              </a:rPr>
              <a:t>kube</a:t>
            </a:r>
            <a:r>
              <a:rPr lang="en-US">
                <a:highlight>
                  <a:srgbClr val="FFFF00"/>
                </a:highlight>
              </a:rPr>
              <a:t>-system get pods 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get pods --all-namespaces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create ns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Namespaces can be used to implement Network Policy – strict traffic flow control: </a:t>
            </a:r>
            <a:r>
              <a:rPr lang="en-US">
                <a:hlinkClick r:id="rId3"/>
              </a:rPr>
              <a:t>https://kubernetes.io/docs/concepts/services-networking/network-policies/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Resource Quotas: </a:t>
            </a:r>
            <a:r>
              <a:rPr lang="en-US">
                <a:hlinkClick r:id="rId4"/>
              </a:rPr>
              <a:t>https://kubernetes.io/docs/concepts/policy/resource-quotas/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B492-D4FF-824B-9AB1-04097353AB32}"/>
              </a:ext>
            </a:extLst>
          </p:cNvPr>
          <p:cNvSpPr txBox="1"/>
          <p:nvPr/>
        </p:nvSpPr>
        <p:spPr>
          <a:xfrm>
            <a:off x="6278880" y="1304544"/>
            <a:ext cx="3308465" cy="5539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default is “default” ns if you don’t specify “-n” flag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125FE-8506-D04D-8CF5-D76A780E63A7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765964" y="1581543"/>
            <a:ext cx="1512916" cy="106467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 - continued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Separate your workloads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365840"/>
            <a:ext cx="8064168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/>
              <a:t>Namespaces are used in DNS FQDN:</a:t>
            </a:r>
          </a:p>
          <a:p>
            <a:pPr marL="800100" lvl="1" indent="-342900"/>
            <a:r>
              <a:rPr lang="en-US"/>
              <a:t>{</a:t>
            </a:r>
            <a:r>
              <a:rPr lang="en-US" err="1"/>
              <a:t>servicename</a:t>
            </a:r>
            <a:r>
              <a:rPr lang="en-US"/>
              <a:t>}.{namespace}.svc.{cluster-domain}</a:t>
            </a:r>
          </a:p>
          <a:p>
            <a:pPr marL="800100" lvl="1" indent="-342900"/>
            <a:r>
              <a:rPr lang="en-US"/>
              <a:t>i.e. </a:t>
            </a:r>
            <a:r>
              <a:rPr lang="en-US" err="1"/>
              <a:t>invoice.default.svc.cluster.local</a:t>
            </a:r>
            <a:endParaRPr lang="en-US"/>
          </a:p>
          <a:p>
            <a:pPr marL="800100" lvl="1" indent="-342900"/>
            <a:r>
              <a:rPr lang="en-US"/>
              <a:t>https://</a:t>
            </a:r>
            <a:r>
              <a:rPr lang="en-US" err="1"/>
              <a:t>kubernetes.io</a:t>
            </a:r>
            <a:r>
              <a:rPr lang="en-US"/>
              <a:t>/docs/concepts/services-networking/</a:t>
            </a:r>
            <a:r>
              <a:rPr lang="en-US" err="1"/>
              <a:t>dns</a:t>
            </a:r>
            <a:r>
              <a:rPr lang="en-US"/>
              <a:t>-pod-service/</a:t>
            </a:r>
          </a:p>
          <a:p>
            <a:pPr marL="800100" lvl="1" indent="-342900"/>
            <a:endParaRPr lang="en-US"/>
          </a:p>
          <a:p>
            <a:pPr>
              <a:buNone/>
            </a:pPr>
            <a:r>
              <a:rPr lang="en-US"/>
              <a:t>Within a namespace, can use the </a:t>
            </a:r>
            <a:r>
              <a:rPr lang="en-US" err="1"/>
              <a:t>shortname</a:t>
            </a:r>
            <a:r>
              <a:rPr lang="en-US"/>
              <a:t> to resolve:</a:t>
            </a:r>
          </a:p>
          <a:p>
            <a:pPr marL="800100" lvl="1" indent="-342900"/>
            <a:r>
              <a:rPr lang="en-US"/>
              <a:t>i.e. “ping invoice”</a:t>
            </a:r>
          </a:p>
          <a:p>
            <a:pPr marL="800100" lvl="1" indent="-342900"/>
            <a:endParaRPr lang="en-US"/>
          </a:p>
          <a:p>
            <a:pPr>
              <a:buNone/>
            </a:pPr>
            <a:r>
              <a:rPr lang="en-US"/>
              <a:t>Outside a namespace, must use FQDN to resolve:</a:t>
            </a:r>
          </a:p>
          <a:p>
            <a:pPr marL="800100" lvl="1" indent="-342900"/>
            <a:r>
              <a:rPr lang="en-US"/>
              <a:t>i.e. “ping </a:t>
            </a:r>
            <a:r>
              <a:rPr lang="en-US" err="1"/>
              <a:t>invoice.default.svc.cluster.local</a:t>
            </a:r>
            <a:r>
              <a:rPr lang="en-US"/>
              <a:t>” OR</a:t>
            </a:r>
          </a:p>
          <a:p>
            <a:pPr marL="800100" lvl="1" indent="-342900"/>
            <a:r>
              <a:rPr lang="en-US"/>
              <a:t>“ping </a:t>
            </a:r>
            <a:r>
              <a:rPr lang="en-US" err="1"/>
              <a:t>invoice.default</a:t>
            </a:r>
            <a:r>
              <a:rPr lang="en-US"/>
              <a:t>”</a:t>
            </a:r>
          </a:p>
          <a:p>
            <a:pPr marL="342900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5A1A6FB-B3B6-4453-9F96-C957E049A52B}"/>
              </a:ext>
            </a:extLst>
          </p:cNvPr>
          <p:cNvGrpSpPr/>
          <p:nvPr/>
        </p:nvGrpSpPr>
        <p:grpSpPr>
          <a:xfrm>
            <a:off x="6462309" y="851026"/>
            <a:ext cx="5753132" cy="5460312"/>
            <a:chOff x="1737035" y="3008532"/>
            <a:chExt cx="3038841" cy="1639668"/>
          </a:xfrm>
        </p:grpSpPr>
        <p:sp>
          <p:nvSpPr>
            <p:cNvPr id="39" name="Rounded Rectangle 76">
              <a:extLst>
                <a:ext uri="{FF2B5EF4-FFF2-40B4-BE49-F238E27FC236}">
                  <a16:creationId xmlns:a16="http://schemas.microsoft.com/office/drawing/2014/main" id="{F7FD1A9D-45FF-40EA-8441-05D787C9E51F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F36DD-6C88-4175-A088-7439FDEB8F86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02B33B07-BE50-4612-A8F5-6766FF77A7F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4F28B-D166-46E2-B38C-A3846020BE5A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15" name="Cloud 14">
            <a:extLst>
              <a:ext uri="{FF2B5EF4-FFF2-40B4-BE49-F238E27FC236}">
                <a16:creationId xmlns:a16="http://schemas.microsoft.com/office/drawing/2014/main" id="{D823A669-B5A1-4F62-9CFD-5A11EFA92650}"/>
              </a:ext>
            </a:extLst>
          </p:cNvPr>
          <p:cNvSpPr/>
          <p:nvPr/>
        </p:nvSpPr>
        <p:spPr>
          <a:xfrm>
            <a:off x="8249875" y="6126441"/>
            <a:ext cx="2077786" cy="611313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31" y="330201"/>
            <a:ext cx="10969943" cy="520825"/>
          </a:xfrm>
        </p:spPr>
        <p:txBody>
          <a:bodyPr/>
          <a:lstStyle/>
          <a:p>
            <a:r>
              <a:rPr lang="en-US"/>
              <a:t>The Movement from Containers to 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162" y="1459559"/>
            <a:ext cx="5626824" cy="3994521"/>
          </a:xfrm>
        </p:spPr>
        <p:txBody>
          <a:bodyPr/>
          <a:lstStyle/>
          <a:p>
            <a:r>
              <a:rPr lang="en-US">
                <a:cs typeface="Arial" pitchFamily="34" charset="0"/>
              </a:rPr>
              <a:t>A pod (as in a pod of whales) is a group of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one or more containers</a:t>
            </a:r>
          </a:p>
          <a:p>
            <a:r>
              <a:rPr lang="en-US">
                <a:cs typeface="Arial" pitchFamily="34" charset="0"/>
              </a:rPr>
              <a:t>The Concept of a “Side Car”</a:t>
            </a:r>
          </a:p>
          <a:p>
            <a:pPr lvl="1"/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Differentiated v Non-Differentiated Code</a:t>
            </a:r>
          </a:p>
          <a:p>
            <a:r>
              <a:rPr lang="en-US">
                <a:cs typeface="Arial" pitchFamily="34" charset="0"/>
              </a:rPr>
              <a:t>Containers within a pod share an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IP address </a:t>
            </a:r>
            <a:r>
              <a:rPr lang="en-US">
                <a:cs typeface="Arial" pitchFamily="34" charset="0"/>
              </a:rPr>
              <a:t>and port 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>
                <a:cs typeface="Arial" pitchFamily="34" charset="0"/>
              </a:rPr>
              <a:t>Containers in a Pod also share the same data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volumes</a:t>
            </a:r>
          </a:p>
          <a:p>
            <a:r>
              <a:rPr lang="en-US"/>
              <a:t>Pods are considered to be </a:t>
            </a:r>
            <a:r>
              <a:rPr lang="en-US" b="1">
                <a:solidFill>
                  <a:schemeClr val="accent1"/>
                </a:solidFill>
              </a:rPr>
              <a:t>ephemeral / short-lived 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20485" y="1104654"/>
            <a:ext cx="5148943" cy="464699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/>
              <a:t>The Kubernetes “Pod”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AF9A4-F498-C64E-8DA7-5F0A7EA27ED4}"/>
              </a:ext>
            </a:extLst>
          </p:cNvPr>
          <p:cNvCxnSpPr>
            <a:cxnSpLocks/>
          </p:cNvCxnSpPr>
          <p:nvPr/>
        </p:nvCxnSpPr>
        <p:spPr bwMode="gray">
          <a:xfrm>
            <a:off x="8346935" y="3375656"/>
            <a:ext cx="1634472" cy="0"/>
          </a:xfrm>
          <a:prstGeom prst="line">
            <a:avLst/>
          </a:prstGeom>
          <a:ln w="34925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69FA0F-AA1F-3546-A490-0DD7E52C8118}"/>
              </a:ext>
            </a:extLst>
          </p:cNvPr>
          <p:cNvCxnSpPr>
            <a:cxnSpLocks/>
            <a:stCxn id="13" idx="0"/>
            <a:endCxn id="9" idx="0"/>
          </p:cNvCxnSpPr>
          <p:nvPr/>
        </p:nvCxnSpPr>
        <p:spPr bwMode="gray">
          <a:xfrm>
            <a:off x="7885817" y="4215225"/>
            <a:ext cx="1209140" cy="1016565"/>
          </a:xfrm>
          <a:prstGeom prst="line">
            <a:avLst/>
          </a:prstGeom>
          <a:ln w="25400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497DD5-3ABB-E440-BDB7-C4179BAC60FB}"/>
              </a:ext>
            </a:extLst>
          </p:cNvPr>
          <p:cNvCxnSpPr>
            <a:cxnSpLocks/>
            <a:endCxn id="9" idx="0"/>
          </p:cNvCxnSpPr>
          <p:nvPr/>
        </p:nvCxnSpPr>
        <p:spPr bwMode="gray">
          <a:xfrm flipH="1">
            <a:off x="9094958" y="4215225"/>
            <a:ext cx="1113641" cy="1016565"/>
          </a:xfrm>
          <a:prstGeom prst="line">
            <a:avLst/>
          </a:prstGeom>
          <a:ln w="25400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16A878-1E72-304C-953C-5D53A99747ED}"/>
              </a:ext>
            </a:extLst>
          </p:cNvPr>
          <p:cNvGrpSpPr/>
          <p:nvPr/>
        </p:nvGrpSpPr>
        <p:grpSpPr>
          <a:xfrm>
            <a:off x="8006107" y="1853429"/>
            <a:ext cx="2241077" cy="1014028"/>
            <a:chOff x="8004518" y="1853429"/>
            <a:chExt cx="2241077" cy="101402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5E30EA-2225-5D44-A3E5-5B54CDF44300}"/>
                </a:ext>
              </a:extLst>
            </p:cNvPr>
            <p:cNvCxnSpPr>
              <a:cxnSpLocks/>
              <a:stCxn id="32" idx="2"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A996F9-6590-7B45-870D-8C04CC274BF4}"/>
                </a:ext>
              </a:extLst>
            </p:cNvPr>
            <p:cNvCxnSpPr>
              <a:stCxn id="32" idx="4"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1FCCA697-5C6A-644D-835B-467E54F7F4C2}"/>
                </a:ext>
              </a:extLst>
            </p:cNvPr>
            <p:cNvSpPr/>
            <p:nvPr/>
          </p:nvSpPr>
          <p:spPr>
            <a:xfrm>
              <a:off x="8753316" y="1853429"/>
              <a:ext cx="680107" cy="802123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21BBF-C5EC-EB43-BFC9-564AB492A932}"/>
              </a:ext>
            </a:extLst>
          </p:cNvPr>
          <p:cNvGrpSpPr/>
          <p:nvPr/>
        </p:nvGrpSpPr>
        <p:grpSpPr>
          <a:xfrm>
            <a:off x="9285474" y="1967127"/>
            <a:ext cx="2202231" cy="2730312"/>
            <a:chOff x="9320743" y="779781"/>
            <a:chExt cx="1607337" cy="2371238"/>
          </a:xfrm>
        </p:grpSpPr>
        <p:grpSp>
          <p:nvGrpSpPr>
            <p:cNvPr id="17" name="Group 16"/>
            <p:cNvGrpSpPr/>
            <p:nvPr/>
          </p:nvGrpSpPr>
          <p:grpSpPr>
            <a:xfrm>
              <a:off x="9320743" y="779781"/>
              <a:ext cx="1607337" cy="2371238"/>
              <a:chOff x="8338619" y="3072696"/>
              <a:chExt cx="1600200" cy="2468219"/>
            </a:xfrm>
          </p:grpSpPr>
          <p:sp>
            <p:nvSpPr>
              <p:cNvPr id="19" name="Round Diagonal Corner Rectangle 18"/>
              <p:cNvSpPr/>
              <p:nvPr/>
            </p:nvSpPr>
            <p:spPr>
              <a:xfrm>
                <a:off x="8338619" y="3072696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22" name="Flowchart: Punched Tape 42"/>
              <p:cNvSpPr/>
              <p:nvPr/>
            </p:nvSpPr>
            <p:spPr>
              <a:xfrm>
                <a:off x="8481810" y="3540111"/>
                <a:ext cx="1219200" cy="867822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85A951-0686-6C43-9DC9-AF61BD8C4F95}"/>
              </a:ext>
            </a:extLst>
          </p:cNvPr>
          <p:cNvGrpSpPr/>
          <p:nvPr/>
        </p:nvGrpSpPr>
        <p:grpSpPr>
          <a:xfrm>
            <a:off x="6909033" y="2000847"/>
            <a:ext cx="1995409" cy="2769302"/>
            <a:chOff x="7428611" y="2575805"/>
            <a:chExt cx="1566312" cy="24250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9921C4-A82B-3243-82E7-313E4A828CC5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10" name="Round Diagonal Corner Rectangle 9"/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" name="Flowchart: Punched Tape 41"/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A79FF-791A-B94F-8357-6F3D459150B8}"/>
              </a:ext>
            </a:extLst>
          </p:cNvPr>
          <p:cNvSpPr/>
          <p:nvPr/>
        </p:nvSpPr>
        <p:spPr>
          <a:xfrm>
            <a:off x="7862253" y="5231789"/>
            <a:ext cx="2465408" cy="37039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172.16.4.2</a:t>
            </a:r>
          </a:p>
        </p:txBody>
      </p:sp>
      <p:pic>
        <p:nvPicPr>
          <p:cNvPr id="29" name="Picture 4" descr="Image result for ubuntu gif">
            <a:extLst>
              <a:ext uri="{FF2B5EF4-FFF2-40B4-BE49-F238E27FC236}">
                <a16:creationId xmlns:a16="http://schemas.microsoft.com/office/drawing/2014/main" id="{E307AB0B-1823-684D-9EEC-9B5FCDD2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1743" y="410969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60919E5-922E-4BB7-85AF-4AE347CFD26F}"/>
              </a:ext>
            </a:extLst>
          </p:cNvPr>
          <p:cNvGrpSpPr/>
          <p:nvPr/>
        </p:nvGrpSpPr>
        <p:grpSpPr>
          <a:xfrm>
            <a:off x="6173414" y="3407715"/>
            <a:ext cx="4744544" cy="3369970"/>
            <a:chOff x="1737035" y="3008532"/>
            <a:chExt cx="3038841" cy="1639668"/>
          </a:xfrm>
        </p:grpSpPr>
        <p:sp>
          <p:nvSpPr>
            <p:cNvPr id="26" name="Rounded Rectangle 76">
              <a:extLst>
                <a:ext uri="{FF2B5EF4-FFF2-40B4-BE49-F238E27FC236}">
                  <a16:creationId xmlns:a16="http://schemas.microsoft.com/office/drawing/2014/main" id="{EFA2B36F-E6C6-4CA0-9952-EF0338CDA880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0228F78-AA42-4A3D-8718-0203F782D4FE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1DF2329C-BC89-47AB-8AFF-6783BB39EDC8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89A492-F192-4202-9D65-809FE5BC255F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10DE4B-8238-604D-A693-BAF7E60E063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4455" y="811831"/>
            <a:ext cx="10962687" cy="24774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E0FB04-C1B7-8847-B4FB-E731711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/>
          <a:lstStyle/>
          <a:p>
            <a:r>
              <a:rPr lang="en-US"/>
              <a:t>How Do I Run a Pod?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BB0A-BD7A-504D-8DF0-4BAF272634EC}"/>
              </a:ext>
            </a:extLst>
          </p:cNvPr>
          <p:cNvSpPr/>
          <p:nvPr/>
        </p:nvSpPr>
        <p:spPr>
          <a:xfrm>
            <a:off x="365497" y="1105740"/>
            <a:ext cx="4422404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apiVersion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v1</a:t>
            </a:r>
          </a:p>
          <a:p>
            <a:r>
              <a:rPr lang="de-DE" b="1" err="1">
                <a:solidFill>
                  <a:schemeClr val="accent4"/>
                </a:solidFill>
                <a:latin typeface="Consolas" panose="020B0609020204030204" pitchFamily="49" charset="0"/>
              </a:rPr>
              <a:t>kind</a:t>
            </a:r>
            <a:r>
              <a:rPr lang="de-DE" b="1">
                <a:solidFill>
                  <a:schemeClr val="accent4"/>
                </a:solidFill>
                <a:latin typeface="Consolas" panose="020B0609020204030204" pitchFamily="49" charset="0"/>
              </a:rPr>
              <a:t>:</a:t>
            </a:r>
            <a:r>
              <a:rPr lang="de-DE" b="1">
                <a:solidFill>
                  <a:srgbClr val="BAE36B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metadata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latin typeface="Consolas" panose="020B0609020204030204" pitchFamily="49" charset="0"/>
              </a:rPr>
              <a:t>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labels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latin typeface="Consolas" panose="020B0609020204030204" pitchFamily="49" charset="0"/>
              </a:rPr>
              <a:t>    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app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web</a:t>
            </a:r>
          </a:p>
          <a:p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spec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containers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>
                <a:latin typeface="Consolas" panose="020B0609020204030204" pitchFamily="49" charset="0"/>
              </a:rPr>
              <a:t>  -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nginx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nginx:1.7.9</a:t>
            </a:r>
          </a:p>
          <a:p>
            <a:r>
              <a:rPr lang="de-DE" b="1">
                <a:solidFill>
                  <a:schemeClr val="accent6"/>
                </a:solidFill>
                <a:latin typeface="Consolas" panose="020B0609020204030204" pitchFamily="49" charset="0"/>
              </a:rPr>
              <a:t>  -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wavefront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  </a:t>
            </a:r>
            <a:r>
              <a:rPr lang="de-DE" b="1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: telegraf:1.9</a:t>
            </a:r>
          </a:p>
          <a:p>
            <a:endParaRPr lang="de-DE" b="1">
              <a:latin typeface="Consolas" panose="020B0609020204030204" pitchFamily="49" charset="0"/>
            </a:endParaRPr>
          </a:p>
          <a:p>
            <a:r>
              <a:rPr lang="de-DE" b="1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8AA39E-D4D3-8847-9B83-7E3C00CC671D}"/>
              </a:ext>
            </a:extLst>
          </p:cNvPr>
          <p:cNvSpPr/>
          <p:nvPr/>
        </p:nvSpPr>
        <p:spPr>
          <a:xfrm>
            <a:off x="5145089" y="1107392"/>
            <a:ext cx="680121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-f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"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created</a:t>
            </a:r>
            <a:endParaRPr lang="de-DE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de-DE" b="1">
              <a:latin typeface="Consolas" panose="020B0609020204030204" pitchFamily="49" charset="0"/>
            </a:endParaRPr>
          </a:p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get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err="1">
                <a:solidFill>
                  <a:schemeClr val="accent2"/>
                </a:solidFill>
                <a:latin typeface="Consolas" panose="020B0609020204030204" pitchFamily="49" charset="0"/>
              </a:rPr>
              <a:t>pod</a:t>
            </a:r>
            <a:r>
              <a:rPr lang="de-DE" b="1">
                <a:solidFill>
                  <a:schemeClr val="accent2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NAME          READY     STATUS    RESTARTS   AGE</a:t>
            </a:r>
          </a:p>
          <a:p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   0/1       </a:t>
            </a:r>
            <a:r>
              <a:rPr lang="de-DE" b="1" err="1">
                <a:solidFill>
                  <a:schemeClr val="tx2"/>
                </a:solidFill>
                <a:latin typeface="Consolas" panose="020B0609020204030204" pitchFamily="49" charset="0"/>
              </a:rPr>
              <a:t>Pending</a:t>
            </a:r>
            <a:r>
              <a:rPr lang="de-DE" b="1">
                <a:solidFill>
                  <a:schemeClr val="tx2"/>
                </a:solidFill>
                <a:latin typeface="Consolas" panose="020B0609020204030204" pitchFamily="49" charset="0"/>
              </a:rPr>
              <a:t>   0          15s</a:t>
            </a:r>
          </a:p>
          <a:p>
            <a:endParaRPr lang="de-DE" b="1">
              <a:solidFill>
                <a:srgbClr val="316DE6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66B02E-EBA6-2744-8190-F2451756A6D1}"/>
              </a:ext>
            </a:extLst>
          </p:cNvPr>
          <p:cNvSpPr/>
          <p:nvPr/>
        </p:nvSpPr>
        <p:spPr>
          <a:xfrm>
            <a:off x="6231846" y="3594100"/>
            <a:ext cx="4259943" cy="299720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sz="2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369F6-958B-374A-A6E6-08EC0F5F6459}"/>
              </a:ext>
            </a:extLst>
          </p:cNvPr>
          <p:cNvGrpSpPr/>
          <p:nvPr/>
        </p:nvGrpSpPr>
        <p:grpSpPr>
          <a:xfrm>
            <a:off x="7410057" y="4126484"/>
            <a:ext cx="1854140" cy="507133"/>
            <a:chOff x="8004518" y="2254491"/>
            <a:chExt cx="2241077" cy="61296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923BC8-2A43-6F48-9CA7-A421893E686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D068C8-47CF-0F4D-A17D-BB2CB1CBC91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DF1DB5-44A7-A844-8F3B-7878192603D4}"/>
              </a:ext>
            </a:extLst>
          </p:cNvPr>
          <p:cNvGrpSpPr/>
          <p:nvPr/>
        </p:nvGrpSpPr>
        <p:grpSpPr>
          <a:xfrm>
            <a:off x="8468533" y="3888734"/>
            <a:ext cx="1822001" cy="2258905"/>
            <a:chOff x="9320743" y="779780"/>
            <a:chExt cx="1607337" cy="23712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486A01-BA51-614C-AEFF-D5D1663D138F}"/>
                </a:ext>
              </a:extLst>
            </p:cNvPr>
            <p:cNvGrpSpPr/>
            <p:nvPr/>
          </p:nvGrpSpPr>
          <p:grpSpPr>
            <a:xfrm>
              <a:off x="9320743" y="779780"/>
              <a:ext cx="1607337" cy="2371238"/>
              <a:chOff x="8338619" y="3072697"/>
              <a:chExt cx="1600200" cy="2468219"/>
            </a:xfrm>
          </p:grpSpPr>
          <p:sp>
            <p:nvSpPr>
              <p:cNvPr id="39" name="Round Diagonal Corner Rectangle 38">
                <a:extLst>
                  <a:ext uri="{FF2B5EF4-FFF2-40B4-BE49-F238E27FC236}">
                    <a16:creationId xmlns:a16="http://schemas.microsoft.com/office/drawing/2014/main" id="{B3AE762B-4174-D745-8EAB-B29F7E9AC313}"/>
                  </a:ext>
                </a:extLst>
              </p:cNvPr>
              <p:cNvSpPr/>
              <p:nvPr/>
            </p:nvSpPr>
            <p:spPr>
              <a:xfrm>
                <a:off x="8338619" y="3072697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6420547-8975-C742-A11A-1C95F33EDDF4}"/>
                  </a:ext>
                </a:extLst>
              </p:cNvPr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41" name="Flowchart: Punched Tape 42">
                <a:extLst>
                  <a:ext uri="{FF2B5EF4-FFF2-40B4-BE49-F238E27FC236}">
                    <a16:creationId xmlns:a16="http://schemas.microsoft.com/office/drawing/2014/main" id="{9E9CD105-4D32-B84F-A692-5F9D9ED2EA03}"/>
                  </a:ext>
                </a:extLst>
              </p:cNvPr>
              <p:cNvSpPr/>
              <p:nvPr/>
            </p:nvSpPr>
            <p:spPr>
              <a:xfrm>
                <a:off x="8481810" y="3540113"/>
                <a:ext cx="1219200" cy="867823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3E1570-9E47-404A-9513-34074D25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67B18-58ED-684C-8BAC-13646C69DFF2}"/>
              </a:ext>
            </a:extLst>
          </p:cNvPr>
          <p:cNvGrpSpPr/>
          <p:nvPr/>
        </p:nvGrpSpPr>
        <p:grpSpPr>
          <a:xfrm>
            <a:off x="6502400" y="3916633"/>
            <a:ext cx="1650888" cy="2291163"/>
            <a:chOff x="7428611" y="2575805"/>
            <a:chExt cx="1566312" cy="242506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F0E91B-6AD2-5446-917B-94458C128C31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EBA57372-5011-0341-934B-1EDA4C24E268}"/>
                  </a:ext>
                </a:extLst>
              </p:cNvPr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B2CE8B-A42D-B24C-8B3B-ED2367CBA7E7}"/>
                  </a:ext>
                </a:extLst>
              </p:cNvPr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1BB35804-8E99-F44C-AC1F-79400B019653}"/>
                    </a:ext>
                  </a:extLst>
                </p:cNvPr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47C8085A-AFA8-134C-BC3A-0DB533332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Flowchart: Punched Tape 41">
                <a:extLst>
                  <a:ext uri="{FF2B5EF4-FFF2-40B4-BE49-F238E27FC236}">
                    <a16:creationId xmlns:a16="http://schemas.microsoft.com/office/drawing/2014/main" id="{D23E1EEE-7FDE-0947-B55E-63AF2A5856F1}"/>
                  </a:ext>
                </a:extLst>
              </p:cNvPr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0BA7DB-573A-B445-B5BB-E9F60C45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pic>
        <p:nvPicPr>
          <p:cNvPr id="51" name="Picture 4" descr="Image result for ubuntu gif">
            <a:extLst>
              <a:ext uri="{FF2B5EF4-FFF2-40B4-BE49-F238E27FC236}">
                <a16:creationId xmlns:a16="http://schemas.microsoft.com/office/drawing/2014/main" id="{D5325102-F3B8-8A40-96EB-0CC54FF2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7074" y="567003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 Controller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Used by Deployments and </a:t>
            </a:r>
            <a:r>
              <a:rPr lang="en-US" sz="1600" err="1"/>
              <a:t>Statefulsets</a:t>
            </a:r>
            <a:endParaRPr lang="en-US" sz="16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3335-7FFD-DD4E-B553-D7316F4D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69999"/>
            <a:ext cx="8515272" cy="4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89444-1BF3-4FF8-BBDA-1BAE5EC30323}"/>
              </a:ext>
            </a:extLst>
          </p:cNvPr>
          <p:cNvGrpSpPr/>
          <p:nvPr/>
        </p:nvGrpSpPr>
        <p:grpSpPr>
          <a:xfrm>
            <a:off x="7604466" y="2828428"/>
            <a:ext cx="4610993" cy="3482913"/>
            <a:chOff x="2340329" y="3602322"/>
            <a:chExt cx="2435556" cy="1045878"/>
          </a:xfrm>
        </p:grpSpPr>
        <p:sp>
          <p:nvSpPr>
            <p:cNvPr id="32" name="Rounded Rectangle 76">
              <a:extLst>
                <a:ext uri="{FF2B5EF4-FFF2-40B4-BE49-F238E27FC236}">
                  <a16:creationId xmlns:a16="http://schemas.microsoft.com/office/drawing/2014/main" id="{E217249C-D1AA-4A77-974B-29DDB0E02A5A}"/>
                </a:ext>
              </a:extLst>
            </p:cNvPr>
            <p:cNvSpPr/>
            <p:nvPr/>
          </p:nvSpPr>
          <p:spPr>
            <a:xfrm>
              <a:off x="2340329" y="3602322"/>
              <a:ext cx="2368831" cy="104587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A23FE-E839-4A0C-A49A-E3093E6D0972}"/>
                </a:ext>
              </a:extLst>
            </p:cNvPr>
            <p:cNvGrpSpPr/>
            <p:nvPr/>
          </p:nvGrpSpPr>
          <p:grpSpPr>
            <a:xfrm>
              <a:off x="4197670" y="4340846"/>
              <a:ext cx="578215" cy="303158"/>
              <a:chOff x="4069780" y="6101027"/>
              <a:chExt cx="522219" cy="215990"/>
            </a:xfrm>
          </p:grpSpPr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2A962B5D-8407-4AEF-9AF1-F450819342B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ED8931-2815-449D-BE79-DD0F7D781B22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F201C4B-8A78-5C43-82B8-99B8C511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" y="1834660"/>
            <a:ext cx="5453854" cy="3957926"/>
          </a:xfrm>
          <a:prstGeom prst="rect">
            <a:avLst/>
          </a:prstGeom>
        </p:spPr>
      </p:pic>
      <p:sp>
        <p:nvSpPr>
          <p:cNvPr id="31" name="Subtitle 10">
            <a:extLst>
              <a:ext uri="{FF2B5EF4-FFF2-40B4-BE49-F238E27FC236}">
                <a16:creationId xmlns:a16="http://schemas.microsoft.com/office/drawing/2014/main" id="{1501DF43-CEB2-2C41-915B-EFE737B08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Manage the Rollout of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3EF33-3082-7D4D-8CDB-60F0BD21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69B4A-3216-7947-AFA5-7E785814CD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1" y="735171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18</a:t>
            </a:fld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3D834E6-F705-514D-AB8D-3035653C70A1}"/>
              </a:ext>
            </a:extLst>
          </p:cNvPr>
          <p:cNvSpPr/>
          <p:nvPr/>
        </p:nvSpPr>
        <p:spPr>
          <a:xfrm>
            <a:off x="132824" y="1834660"/>
            <a:ext cx="2944198" cy="583138"/>
          </a:xfrm>
          <a:prstGeom prst="roundRect">
            <a:avLst/>
          </a:prstGeom>
          <a:solidFill>
            <a:srgbClr val="FFFF00">
              <a:alpha val="19000"/>
            </a:srgbClr>
          </a:solidFill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87701A3-60D9-154A-A423-A9195207C21B}"/>
              </a:ext>
            </a:extLst>
          </p:cNvPr>
          <p:cNvSpPr/>
          <p:nvPr/>
        </p:nvSpPr>
        <p:spPr>
          <a:xfrm>
            <a:off x="670016" y="3837855"/>
            <a:ext cx="2038112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63BE003-FFF5-9841-8B04-4054B5A0CB45}"/>
              </a:ext>
            </a:extLst>
          </p:cNvPr>
          <p:cNvSpPr/>
          <p:nvPr/>
        </p:nvSpPr>
        <p:spPr>
          <a:xfrm>
            <a:off x="351836" y="4842020"/>
            <a:ext cx="5190048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81E54C6-E83B-5042-8A9F-3279809A8762}"/>
              </a:ext>
            </a:extLst>
          </p:cNvPr>
          <p:cNvSpPr/>
          <p:nvPr/>
        </p:nvSpPr>
        <p:spPr>
          <a:xfrm>
            <a:off x="259405" y="3006105"/>
            <a:ext cx="1891677" cy="217050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9" name="Cylinder 5">
            <a:extLst>
              <a:ext uri="{FF2B5EF4-FFF2-40B4-BE49-F238E27FC236}">
                <a16:creationId xmlns:a16="http://schemas.microsoft.com/office/drawing/2014/main" id="{DF230499-F314-D947-8D84-44BE48033520}"/>
              </a:ext>
            </a:extLst>
          </p:cNvPr>
          <p:cNvSpPr/>
          <p:nvPr/>
        </p:nvSpPr>
        <p:spPr>
          <a:xfrm>
            <a:off x="8313607" y="911353"/>
            <a:ext cx="3064787" cy="1312524"/>
          </a:xfrm>
          <a:prstGeom prst="can">
            <a:avLst>
              <a:gd name="adj" fmla="val 20422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harbor.flhrnet.local</a:t>
            </a: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764D9068-08B1-9949-9A75-269A2D4664D7}"/>
              </a:ext>
            </a:extLst>
          </p:cNvPr>
          <p:cNvSpPr/>
          <p:nvPr/>
        </p:nvSpPr>
        <p:spPr>
          <a:xfrm>
            <a:off x="8466049" y="1422837"/>
            <a:ext cx="1196249" cy="289556"/>
          </a:xfrm>
          <a:prstGeom prst="round2DiagRect">
            <a:avLst>
              <a:gd name="adj1" fmla="val 16379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" i="1">
                <a:solidFill>
                  <a:schemeClr val="bg1"/>
                </a:solidFill>
              </a:rPr>
              <a:t>Frontend-ui :1</a:t>
            </a:r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F2C801E-8718-2841-AE32-F46A09051950}"/>
              </a:ext>
            </a:extLst>
          </p:cNvPr>
          <p:cNvGrpSpPr/>
          <p:nvPr/>
        </p:nvGrpSpPr>
        <p:grpSpPr>
          <a:xfrm>
            <a:off x="9064175" y="2937231"/>
            <a:ext cx="1389350" cy="1746027"/>
            <a:chOff x="5461079" y="2152184"/>
            <a:chExt cx="1389350" cy="174602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6A19B3C-6AD3-7F48-8B39-2A3B5EB4C30C}"/>
                </a:ext>
              </a:extLst>
            </p:cNvPr>
            <p:cNvGrpSpPr/>
            <p:nvPr/>
          </p:nvGrpSpPr>
          <p:grpSpPr>
            <a:xfrm>
              <a:off x="5461079" y="2152184"/>
              <a:ext cx="1389350" cy="1746027"/>
              <a:chOff x="9813748" y="3137362"/>
              <a:chExt cx="2069576" cy="2875890"/>
            </a:xfrm>
          </p:grpSpPr>
          <p:sp>
            <p:nvSpPr>
              <p:cNvPr id="97" name="Round Diagonal Corner Rectangle 96">
                <a:extLst>
                  <a:ext uri="{FF2B5EF4-FFF2-40B4-BE49-F238E27FC236}">
                    <a16:creationId xmlns:a16="http://schemas.microsoft.com/office/drawing/2014/main" id="{93B6A134-4EC9-2E48-BDC9-9EA517B3F034}"/>
                  </a:ext>
                </a:extLst>
              </p:cNvPr>
              <p:cNvSpPr/>
              <p:nvPr/>
            </p:nvSpPr>
            <p:spPr>
              <a:xfrm>
                <a:off x="9813748" y="3137362"/>
                <a:ext cx="2069576" cy="2875890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800" i="1">
                    <a:solidFill>
                      <a:schemeClr val="bg1"/>
                    </a:solidFill>
                  </a:rPr>
                  <a:t>Running Pod</a:t>
                </a:r>
                <a:endParaRPr 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5749F21-90F5-9541-973E-36589F56D1B0}"/>
                  </a:ext>
                </a:extLst>
              </p:cNvPr>
              <p:cNvGrpSpPr/>
              <p:nvPr/>
            </p:nvGrpSpPr>
            <p:grpSpPr>
              <a:xfrm>
                <a:off x="9966574" y="4189766"/>
                <a:ext cx="1445223" cy="727947"/>
                <a:chOff x="9086325" y="4055854"/>
                <a:chExt cx="1445223" cy="727947"/>
              </a:xfrm>
              <a:effectLst/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24877924-99AC-A145-934D-2B04634C8CA5}"/>
                    </a:ext>
                  </a:extLst>
                </p:cNvPr>
                <p:cNvSpPr/>
                <p:nvPr/>
              </p:nvSpPr>
              <p:spPr>
                <a:xfrm>
                  <a:off x="9086325" y="4055854"/>
                  <a:ext cx="1445223" cy="727947"/>
                </a:xfrm>
                <a:prstGeom prst="roundRect">
                  <a:avLst>
                    <a:gd name="adj" fmla="val 1678"/>
                  </a:avLst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t"/>
                <a:lstStyle/>
                <a:p>
                  <a:pPr algn="ctr"/>
                  <a:r>
                    <a:rPr lang="en-US" sz="800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00" name="Picture 4">
                  <a:extLst>
                    <a:ext uri="{FF2B5EF4-FFF2-40B4-BE49-F238E27FC236}">
                      <a16:creationId xmlns:a16="http://schemas.microsoft.com/office/drawing/2014/main" id="{C00842C7-C56E-E945-9E7B-43BE9FE737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9413504" y="4381030"/>
                  <a:ext cx="754910" cy="27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2CA229A-7BE2-9F48-9895-533EF185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9753" y="2457610"/>
              <a:ext cx="418048" cy="30632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9B72D3-A723-2F49-A9F5-88D0B4CFC1E8}"/>
              </a:ext>
            </a:extLst>
          </p:cNvPr>
          <p:cNvSpPr/>
          <p:nvPr/>
        </p:nvSpPr>
        <p:spPr>
          <a:xfrm>
            <a:off x="9064174" y="4136503"/>
            <a:ext cx="1389351" cy="54675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app: demo-app-ui</a:t>
            </a:r>
          </a:p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tier: frontend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593EF-1612-6948-B93F-A7634A98C6B0}"/>
              </a:ext>
            </a:extLst>
          </p:cNvPr>
          <p:cNvGrpSpPr/>
          <p:nvPr/>
        </p:nvGrpSpPr>
        <p:grpSpPr>
          <a:xfrm>
            <a:off x="10641338" y="2937231"/>
            <a:ext cx="1389352" cy="1746027"/>
            <a:chOff x="9701365" y="3000113"/>
            <a:chExt cx="1389352" cy="174602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F266F5-F038-F74E-BC05-FD793829ED5A}"/>
                </a:ext>
              </a:extLst>
            </p:cNvPr>
            <p:cNvGrpSpPr/>
            <p:nvPr/>
          </p:nvGrpSpPr>
          <p:grpSpPr>
            <a:xfrm>
              <a:off x="9701367" y="3000113"/>
              <a:ext cx="1389350" cy="1746027"/>
              <a:chOff x="5461079" y="2152184"/>
              <a:chExt cx="1389350" cy="174602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7552D11-148B-8440-AEAA-754F648A3248}"/>
                  </a:ext>
                </a:extLst>
              </p:cNvPr>
              <p:cNvGrpSpPr/>
              <p:nvPr/>
            </p:nvGrpSpPr>
            <p:grpSpPr>
              <a:xfrm>
                <a:off x="5461079" y="2152184"/>
                <a:ext cx="1389350" cy="1746027"/>
                <a:chOff x="9813748" y="3137362"/>
                <a:chExt cx="2069576" cy="2875890"/>
              </a:xfrm>
            </p:grpSpPr>
            <p:sp>
              <p:nvSpPr>
                <p:cNvPr id="104" name="Round Diagonal Corner Rectangle 103">
                  <a:extLst>
                    <a:ext uri="{FF2B5EF4-FFF2-40B4-BE49-F238E27FC236}">
                      <a16:creationId xmlns:a16="http://schemas.microsoft.com/office/drawing/2014/main" id="{0F1FCFF1-5D1A-BE4A-BFAF-84422FD7B750}"/>
                    </a:ext>
                  </a:extLst>
                </p:cNvPr>
                <p:cNvSpPr/>
                <p:nvPr/>
              </p:nvSpPr>
              <p:spPr>
                <a:xfrm>
                  <a:off x="9813748" y="3137362"/>
                  <a:ext cx="2069576" cy="2875890"/>
                </a:xfrm>
                <a:prstGeom prst="round2DiagRect">
                  <a:avLst>
                    <a:gd name="adj1" fmla="val 16379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800" i="1">
                      <a:solidFill>
                        <a:schemeClr val="bg1"/>
                      </a:solidFill>
                    </a:rPr>
                    <a:t>Running</a:t>
                  </a:r>
                  <a:r>
                    <a:rPr lang="en-US" sz="800">
                      <a:solidFill>
                        <a:schemeClr val="bg1"/>
                      </a:solidFill>
                    </a:rPr>
                    <a:t> Pod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0A0E56B-2DD4-DF4D-918F-B72AD5D7DC10}"/>
                    </a:ext>
                  </a:extLst>
                </p:cNvPr>
                <p:cNvGrpSpPr/>
                <p:nvPr/>
              </p:nvGrpSpPr>
              <p:grpSpPr>
                <a:xfrm>
                  <a:off x="9966574" y="4189766"/>
                  <a:ext cx="1445223" cy="727947"/>
                  <a:chOff x="9086325" y="4055854"/>
                  <a:chExt cx="1445223" cy="727947"/>
                </a:xfrm>
                <a:effectLst/>
              </p:grpSpPr>
              <p:sp>
                <p:nvSpPr>
                  <p:cNvPr id="106" name="Rounded Rectangle 105">
                    <a:extLst>
                      <a:ext uri="{FF2B5EF4-FFF2-40B4-BE49-F238E27FC236}">
                        <a16:creationId xmlns:a16="http://schemas.microsoft.com/office/drawing/2014/main" id="{C108C181-B2EF-E748-A15B-2EA91C99B3BB}"/>
                      </a:ext>
                    </a:extLst>
                  </p:cNvPr>
                  <p:cNvSpPr/>
                  <p:nvPr/>
                </p:nvSpPr>
                <p:spPr>
                  <a:xfrm>
                    <a:off x="9086325" y="4055854"/>
                    <a:ext cx="1445223" cy="727947"/>
                  </a:xfrm>
                  <a:prstGeom prst="roundRect">
                    <a:avLst>
                      <a:gd name="adj" fmla="val 1678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 rtlCol="0" anchor="t"/>
                  <a:lstStyle/>
                  <a:p>
                    <a:pPr algn="ctr"/>
                    <a:r>
                      <a:rPr lang="en-US" sz="8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Tools, Libs, SW</a:t>
                    </a:r>
                  </a:p>
                </p:txBody>
              </p:sp>
              <p:pic>
                <p:nvPicPr>
                  <p:cNvPr id="107" name="Picture 4">
                    <a:extLst>
                      <a:ext uri="{FF2B5EF4-FFF2-40B4-BE49-F238E27FC236}">
                        <a16:creationId xmlns:a16="http://schemas.microsoft.com/office/drawing/2014/main" id="{6C047681-6A88-6B43-9BFF-B77814B9B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9413504" y="4381030"/>
                    <a:ext cx="754910" cy="273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2AB6B4E-4110-0241-B5F5-AC6624B9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9753" y="2457610"/>
                <a:ext cx="418048" cy="306328"/>
              </a:xfrm>
              <a:prstGeom prst="rect">
                <a:avLst/>
              </a:prstGeom>
            </p:spPr>
          </p:pic>
        </p:grp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34DE1DCA-232A-7748-86B9-8B24C95651D8}"/>
                </a:ext>
              </a:extLst>
            </p:cNvPr>
            <p:cNvSpPr/>
            <p:nvPr/>
          </p:nvSpPr>
          <p:spPr>
            <a:xfrm>
              <a:off x="9701365" y="4199385"/>
              <a:ext cx="1389351" cy="54675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app: demo-app-ui</a:t>
              </a:r>
            </a:p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tier: frontend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775BD23-4B38-C845-A547-454B142A00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73" y="328336"/>
            <a:ext cx="1498060" cy="527095"/>
          </a:xfrm>
          <a:prstGeom prst="rect">
            <a:avLst/>
          </a:prstGeom>
        </p:spPr>
      </p:pic>
      <p:sp>
        <p:nvSpPr>
          <p:cNvPr id="36" name="Rounded Rectangle 76">
            <a:extLst>
              <a:ext uri="{FF2B5EF4-FFF2-40B4-BE49-F238E27FC236}">
                <a16:creationId xmlns:a16="http://schemas.microsoft.com/office/drawing/2014/main" id="{A59B1346-5ED6-449A-A3A6-2C3A0CA8F8F5}"/>
              </a:ext>
            </a:extLst>
          </p:cNvPr>
          <p:cNvSpPr/>
          <p:nvPr/>
        </p:nvSpPr>
        <p:spPr>
          <a:xfrm>
            <a:off x="7771307" y="2723559"/>
            <a:ext cx="1234424" cy="34111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Kubelet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95250A-7AEB-45E4-98B9-207CE4F8C1C6}"/>
              </a:ext>
            </a:extLst>
          </p:cNvPr>
          <p:cNvGrpSpPr/>
          <p:nvPr/>
        </p:nvGrpSpPr>
        <p:grpSpPr>
          <a:xfrm>
            <a:off x="5689273" y="2828427"/>
            <a:ext cx="1702340" cy="1979324"/>
            <a:chOff x="4827845" y="3047999"/>
            <a:chExt cx="2314661" cy="31283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553-0119-4C20-87C0-0C8A99A519C0}"/>
                </a:ext>
              </a:extLst>
            </p:cNvPr>
            <p:cNvSpPr/>
            <p:nvPr/>
          </p:nvSpPr>
          <p:spPr>
            <a:xfrm>
              <a:off x="5052326" y="3047999"/>
              <a:ext cx="2049876" cy="312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9A8558-08EB-4E89-B767-DAB8BFD6321E}"/>
                </a:ext>
              </a:extLst>
            </p:cNvPr>
            <p:cNvSpPr/>
            <p:nvPr/>
          </p:nvSpPr>
          <p:spPr>
            <a:xfrm>
              <a:off x="4827845" y="3649361"/>
              <a:ext cx="574420" cy="2221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50800" dir="5400000" sx="95000" sy="95000" algn="ctr" rotWithShape="0">
                <a:srgbClr val="000000">
                  <a:alpha val="2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tx2"/>
                  </a:solidFill>
                </a:rPr>
                <a:t>API</a:t>
              </a: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6558FB-0A69-4873-84F6-9D0A5207DCF2}"/>
                </a:ext>
              </a:extLst>
            </p:cNvPr>
            <p:cNvSpPr/>
            <p:nvPr/>
          </p:nvSpPr>
          <p:spPr>
            <a:xfrm>
              <a:off x="5319404" y="4021083"/>
              <a:ext cx="1640193" cy="211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Kubernetes</a:t>
              </a:r>
              <a:br>
                <a:rPr lang="en-US" sz="1400">
                  <a:solidFill>
                    <a:schemeClr val="bg1"/>
                  </a:solidFill>
                  <a:latin typeface="+mj-lt"/>
                </a:rPr>
              </a:br>
              <a:r>
                <a:rPr lang="en-US" sz="1400">
                  <a:solidFill>
                    <a:schemeClr val="bg1"/>
                  </a:solidFill>
                  <a:latin typeface="+mj-lt"/>
                </a:rPr>
                <a:t>Control Plane</a:t>
              </a:r>
            </a:p>
            <a:p>
              <a:pPr algn="ctr"/>
              <a:endParaRPr lang="en-US" sz="600">
                <a:solidFill>
                  <a:schemeClr val="bg1"/>
                </a:solidFill>
              </a:endParaRP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(API Server </a:t>
              </a:r>
              <a:r>
                <a:rPr lang="en-US" sz="1100" strike="sngStrike">
                  <a:solidFill>
                    <a:schemeClr val="bg1"/>
                  </a:solidFill>
                </a:rPr>
                <a:t>&amp;</a:t>
              </a:r>
              <a:r>
                <a:rPr lang="en-US" sz="1100">
                  <a:solidFill>
                    <a:schemeClr val="bg1"/>
                  </a:solidFill>
                </a:rPr>
                <a:t> </a:t>
              </a:r>
              <a:r>
                <a:rPr lang="en-US" sz="1100" u="sng">
                  <a:solidFill>
                    <a:schemeClr val="bg1"/>
                  </a:solidFill>
                </a:rPr>
                <a:t>and</a:t>
              </a:r>
              <a:r>
                <a:rPr lang="en-US" sz="1100">
                  <a:solidFill>
                    <a:schemeClr val="bg1"/>
                  </a:solidFill>
                </a:rPr>
                <a:t> etcd nodes)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20E68E-C639-4D43-AEAE-8C94241CCA58}"/>
                </a:ext>
              </a:extLst>
            </p:cNvPr>
            <p:cNvGrpSpPr/>
            <p:nvPr/>
          </p:nvGrpSpPr>
          <p:grpSpPr>
            <a:xfrm>
              <a:off x="6525994" y="5643174"/>
              <a:ext cx="616512" cy="531537"/>
              <a:chOff x="3806609" y="5711992"/>
              <a:chExt cx="815675" cy="613012"/>
            </a:xfrm>
          </p:grpSpPr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2C29ABE9-C8B6-419C-ABB0-21D287401427}"/>
                  </a:ext>
                </a:extLst>
              </p:cNvPr>
              <p:cNvSpPr/>
              <p:nvPr/>
            </p:nvSpPr>
            <p:spPr>
              <a:xfrm rot="16200000">
                <a:off x="3882789" y="5635812"/>
                <a:ext cx="609441" cy="761802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DB1A8-186E-403C-A4DA-95CE328D3512}"/>
                  </a:ext>
                </a:extLst>
              </p:cNvPr>
              <p:cNvSpPr txBox="1"/>
              <p:nvPr/>
            </p:nvSpPr>
            <p:spPr>
              <a:xfrm>
                <a:off x="4165202" y="6092773"/>
                <a:ext cx="457082" cy="232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0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635E-6 -2.22222E-6 L -0.07502 0.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" y="17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7" grpId="0" animBg="1"/>
      <p:bldP spid="69" grpId="0" animBg="1"/>
      <p:bldP spid="73" grpId="0" animBg="1"/>
      <p:bldP spid="73" grpId="1" animBg="1"/>
      <p:bldP spid="66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StatefulSet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Use this for applications with persistent storage and multiple members – </a:t>
            </a:r>
            <a:r>
              <a:rPr lang="en-US" sz="1600" err="1"/>
              <a:t>i.e</a:t>
            </a:r>
            <a:r>
              <a:rPr lang="en-US" sz="1600"/>
              <a:t> MongoDB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CFFC-2D9B-FF41-B066-4E71DBB5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93623"/>
            <a:ext cx="8930222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Architecture and comparison to vSphere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How K8s containers are different from VMs for an operator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 installation and using “kind”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kubectl and kube config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 word on versions and </a:t>
            </a:r>
            <a:r>
              <a:rPr lang="en-US" dirty="0" err="1"/>
              <a:t>apiversion</a:t>
            </a:r>
            <a:endParaRPr lang="en-US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Intro to </a:t>
            </a:r>
            <a:r>
              <a:rPr lang="en-US" err="1"/>
              <a:t>yaml</a:t>
            </a:r>
            <a:endParaRPr lang="en-US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Pods, </a:t>
            </a:r>
            <a:r>
              <a:rPr lang="en-US" err="1"/>
              <a:t>replicasets</a:t>
            </a:r>
            <a:r>
              <a:rPr lang="en-US"/>
              <a:t>, and deployments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Debugging and logs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/>
              <a:t>Intro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DaemonSet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Use this for when you need to run a pod on each K8s node – </a:t>
            </a:r>
            <a:r>
              <a:rPr lang="en-US" sz="1600" err="1"/>
              <a:t>i.e</a:t>
            </a:r>
            <a:r>
              <a:rPr lang="en-US" sz="1600"/>
              <a:t> </a:t>
            </a:r>
            <a:r>
              <a:rPr lang="en-US" sz="1600" err="1"/>
              <a:t>fluentd</a:t>
            </a:r>
            <a:r>
              <a:rPr lang="en-US" sz="1600"/>
              <a:t> log scraper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2CFC0-B3EB-9F40-9461-F000CB68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302766"/>
            <a:ext cx="9827220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Networking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Services expose and load balance your application pods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1C77-58D4-C546-9500-930A6943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0" y="1377442"/>
            <a:ext cx="976278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and Logs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What “kinds” are available?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</a:t>
            </a:r>
            <a:r>
              <a:rPr lang="en-US" err="1">
                <a:highlight>
                  <a:srgbClr val="FFFF00"/>
                </a:highlight>
              </a:rPr>
              <a:t>api</a:t>
            </a:r>
            <a:r>
              <a:rPr lang="en-US">
                <a:highlight>
                  <a:srgbClr val="FFFF00"/>
                </a:highlight>
              </a:rPr>
              <a:t>-resources</a:t>
            </a:r>
            <a:r>
              <a:rPr lang="en-US"/>
              <a:t> and </a:t>
            </a:r>
            <a:r>
              <a:rPr lang="en-US">
                <a:highlight>
                  <a:srgbClr val="FFFF00"/>
                </a:highlight>
              </a:rPr>
              <a:t>kubectl </a:t>
            </a:r>
            <a:r>
              <a:rPr lang="en-US" err="1">
                <a:highlight>
                  <a:srgbClr val="FFFF00"/>
                </a:highlight>
              </a:rPr>
              <a:t>api</a:t>
            </a:r>
            <a:r>
              <a:rPr lang="en-US">
                <a:highlight>
                  <a:srgbClr val="FFFF00"/>
                </a:highlight>
              </a:rPr>
              <a:t>-versions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Describe the item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–n demo describe pod my-webserver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Show the logs</a:t>
            </a:r>
          </a:p>
          <a:p>
            <a:r>
              <a:rPr lang="en-US">
                <a:highlight>
                  <a:srgbClr val="FFFF00"/>
                </a:highlight>
              </a:rPr>
              <a:t>kubectl -n demo logs my-webserver </a:t>
            </a:r>
            <a:r>
              <a:rPr lang="en-US" err="1">
                <a:highlight>
                  <a:srgbClr val="FFFF00"/>
                </a:highlight>
              </a:rPr>
              <a:t>nginx</a:t>
            </a:r>
            <a:endParaRPr lang="en-US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Port forward the application’s port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-n demo port-forward my-webserver 8080:80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http://localhost:8080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4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and Logs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Jump into the container</a:t>
            </a:r>
          </a:p>
          <a:p>
            <a:r>
              <a:rPr lang="en-US">
                <a:highlight>
                  <a:srgbClr val="FFFF00"/>
                </a:highlight>
              </a:rPr>
              <a:t>kubectl -n demo exec -it my-webserver -c </a:t>
            </a:r>
            <a:r>
              <a:rPr lang="en-US" err="1">
                <a:highlight>
                  <a:srgbClr val="FFFF00"/>
                </a:highlight>
              </a:rPr>
              <a:t>nginx</a:t>
            </a:r>
            <a:r>
              <a:rPr lang="en-US">
                <a:highlight>
                  <a:srgbClr val="FFFF00"/>
                </a:highlight>
              </a:rPr>
              <a:t> -- /bin/bash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Deploy a ubuntu pod for network and curl tests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kubectl run my-shell -</a:t>
            </a:r>
            <a:r>
              <a:rPr lang="en-US" err="1">
                <a:highlight>
                  <a:srgbClr val="FFFF00"/>
                </a:highlight>
              </a:rPr>
              <a:t>i</a:t>
            </a:r>
            <a:r>
              <a:rPr lang="en-US">
                <a:highlight>
                  <a:srgbClr val="FFFF00"/>
                </a:highlight>
              </a:rPr>
              <a:t> --</a:t>
            </a:r>
            <a:r>
              <a:rPr lang="en-US" err="1">
                <a:highlight>
                  <a:srgbClr val="FFFF00"/>
                </a:highlight>
              </a:rPr>
              <a:t>tty</a:t>
            </a:r>
            <a:r>
              <a:rPr lang="en-US">
                <a:highlight>
                  <a:srgbClr val="FFFF00"/>
                </a:highlight>
              </a:rPr>
              <a:t> --image ubuntu -- /bin/bash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apt update, apt install curl, apt install </a:t>
            </a:r>
            <a:r>
              <a:rPr lang="en-US" err="1">
                <a:highlight>
                  <a:srgbClr val="FFFF00"/>
                </a:highlight>
              </a:rPr>
              <a:t>dnsutils</a:t>
            </a:r>
            <a:r>
              <a:rPr lang="en-US">
                <a:highlight>
                  <a:srgbClr val="FFFF00"/>
                </a:highlight>
              </a:rPr>
              <a:t>, apt install </a:t>
            </a:r>
            <a:r>
              <a:rPr lang="en-US" err="1">
                <a:highlight>
                  <a:srgbClr val="FFFF00"/>
                </a:highlight>
              </a:rPr>
              <a:t>iputils</a:t>
            </a:r>
            <a:r>
              <a:rPr lang="en-US">
                <a:highlight>
                  <a:srgbClr val="FFFF00"/>
                </a:highlight>
              </a:rPr>
              <a:t>-ping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Connect to service</a:t>
            </a:r>
          </a:p>
          <a:p>
            <a:pPr>
              <a:buNone/>
            </a:pPr>
            <a:r>
              <a:rPr lang="en-US"/>
              <a:t>Reconnect to my-shell: </a:t>
            </a:r>
            <a:r>
              <a:rPr lang="en-US">
                <a:highlight>
                  <a:srgbClr val="FFFF00"/>
                </a:highlight>
              </a:rPr>
              <a:t>kubectl exec -it my-shell -- /bin/bash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ping </a:t>
            </a:r>
            <a:r>
              <a:rPr lang="en-US" err="1">
                <a:highlight>
                  <a:srgbClr val="FFFF00"/>
                </a:highlight>
              </a:rPr>
              <a:t>rss-site.demo.svc.cluster.local</a:t>
            </a:r>
            <a:endParaRPr lang="en-US">
              <a:highlight>
                <a:srgbClr val="FFFF00"/>
              </a:highlight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4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/>
              <a:t>For the next 2 weeks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059574"/>
            <a:ext cx="10270920" cy="5143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Watch Michael </a:t>
            </a:r>
            <a:r>
              <a:rPr lang="en-US" err="1"/>
              <a:t>Gasch’s</a:t>
            </a:r>
            <a:r>
              <a:rPr lang="en-US"/>
              <a:t> </a:t>
            </a:r>
            <a:r>
              <a:rPr lang="en-US" err="1"/>
              <a:t>VMWorld</a:t>
            </a:r>
            <a:r>
              <a:rPr lang="en-US"/>
              <a:t> presentation: https://</a:t>
            </a:r>
            <a:r>
              <a:rPr lang="en-US" err="1"/>
              <a:t>www.vmworld.com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/video-library/</a:t>
            </a:r>
            <a:r>
              <a:rPr lang="en-US" err="1"/>
              <a:t>video-landing.html?sessionid</a:t>
            </a:r>
            <a:r>
              <a:rPr lang="en-US"/>
              <a:t>=15614127484680019FXJ&amp;region=EU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Use kind to create a cluster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Clone class repo locally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Review how to check/set kubectl config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Deploy and describe a pod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Deploy and describe a deployment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Debugging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Create a service and access it from ubuntu pod</a:t>
            </a:r>
          </a:p>
        </p:txBody>
      </p:sp>
    </p:spTree>
    <p:extLst>
      <p:ext uri="{BB962C8B-B14F-4D97-AF65-F5344CB8AC3E}">
        <p14:creationId xmlns:p14="http://schemas.microsoft.com/office/powerpoint/2010/main" val="2861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4867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https://github.com/EllisPaul/modern-apps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/>
              <a:t>Why not just use Docker servers to run my containers?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What happens if a running container has a problem/dies?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expose containers sitting within a host to external/Ingress traffic?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determine AND scale '</a:t>
            </a:r>
            <a:r>
              <a:rPr lang="en-US" i="1"/>
              <a:t>n</a:t>
            </a:r>
            <a:r>
              <a:rPr lang="en-US"/>
              <a:t>' no. of containers when application workloads increase?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isolate two containers sitting on the same host such that they do not talk to each other?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How to migrate Containers from one host to another for host maintenance?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Challenges with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3C9E9-1675-D94F-9C3F-97FE421E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" y="1364757"/>
            <a:ext cx="7540498" cy="4681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620143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err="1"/>
              <a:t>blogs.vmware.com</a:t>
            </a:r>
            <a:r>
              <a:rPr lang="en-US"/>
              <a:t>/</a:t>
            </a:r>
            <a:r>
              <a:rPr lang="en-US" err="1"/>
              <a:t>cloudnative</a:t>
            </a:r>
            <a:r>
              <a:rPr lang="en-US"/>
              <a:t>/2017/10/25/</a:t>
            </a:r>
            <a:r>
              <a:rPr lang="en-US" err="1"/>
              <a:t>kubernetes</a:t>
            </a:r>
            <a:r>
              <a:rPr lang="en-US"/>
              <a:t>-introduction-</a:t>
            </a:r>
            <a:r>
              <a:rPr lang="en-US" err="1"/>
              <a:t>vmware</a:t>
            </a:r>
            <a:r>
              <a:rPr lang="en-US"/>
              <a:t>-users/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Let’s start by reminding ourselves what a microservice is:</a:t>
            </a:r>
          </a:p>
          <a:p>
            <a:pPr marL="800100" lvl="1" indent="-342900"/>
            <a:r>
              <a:rPr lang="en-US"/>
              <a:t>12 Factor</a:t>
            </a:r>
          </a:p>
          <a:p>
            <a:pPr marL="800100" lvl="1" indent="-342900"/>
            <a:r>
              <a:rPr lang="en-US"/>
              <a:t>Would we patch a container?</a:t>
            </a:r>
          </a:p>
          <a:p>
            <a:pPr marL="800100" lvl="1" indent="-342900"/>
            <a:r>
              <a:rPr lang="en-US"/>
              <a:t>Would we backup the platform?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Review Architecture</a:t>
            </a:r>
          </a:p>
          <a:p>
            <a:pPr marL="800100" lvl="1" indent="-342900"/>
            <a:r>
              <a:rPr lang="en-US"/>
              <a:t>Control Plane vs worker nodes</a:t>
            </a:r>
          </a:p>
          <a:p>
            <a:pPr marL="800100" lvl="1" indent="-342900"/>
            <a:r>
              <a:rPr lang="en-US"/>
              <a:t>https://</a:t>
            </a:r>
            <a:r>
              <a:rPr lang="en-US" err="1"/>
              <a:t>kubernetes.io</a:t>
            </a:r>
            <a:r>
              <a:rPr lang="en-US"/>
              <a:t>/docs/concepts/overview/components/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Compare to VMware</a:t>
            </a:r>
          </a:p>
          <a:p>
            <a:pPr marL="800100" lvl="1" indent="-342900"/>
            <a:r>
              <a:rPr lang="en-US"/>
              <a:t>CNI and CSI not specified</a:t>
            </a:r>
          </a:p>
          <a:p>
            <a:pPr marL="800100" lvl="1" indent="-342900"/>
            <a:r>
              <a:rPr lang="en-US"/>
              <a:t>In vSphere, the base resource “node” is an </a:t>
            </a:r>
            <a:r>
              <a:rPr lang="en-US" err="1"/>
              <a:t>ESXi</a:t>
            </a:r>
            <a:r>
              <a:rPr lang="en-US"/>
              <a:t> Host</a:t>
            </a:r>
          </a:p>
          <a:p>
            <a:pPr marL="800100" lvl="1" indent="-342900"/>
            <a:r>
              <a:rPr lang="en-US"/>
              <a:t>In K8s, the base resource “node” is a VM (usually, can be HW)</a:t>
            </a:r>
          </a:p>
        </p:txBody>
      </p:sp>
    </p:spTree>
    <p:extLst>
      <p:ext uri="{BB962C8B-B14F-4D97-AF65-F5344CB8AC3E}">
        <p14:creationId xmlns:p14="http://schemas.microsoft.com/office/powerpoint/2010/main" val="34216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 #1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Container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1DD4D-5C8D-5149-A666-81B190C7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02" y="1692656"/>
            <a:ext cx="8216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Container Objects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EDCAF-B1C8-5846-87AC-33071B99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38" y="1495044"/>
            <a:ext cx="8699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 #3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/>
              <a:t>Overall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166F-0691-6142-A72A-6A001D8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04" y="1502156"/>
            <a:ext cx="8204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A70706-FCF2-4B4F-A0C0-2F4EF63CD11F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5ce9b62-4d44-4fba-90b4-99334be9163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44577</TotalTime>
  <Words>1318</Words>
  <Application>Microsoft Macintosh PowerPoint</Application>
  <PresentationFormat>Widescreen</PresentationFormat>
  <Paragraphs>251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Camphor Std</vt:lpstr>
      <vt:lpstr>Consolas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4: Kubernetes Intro</vt:lpstr>
      <vt:lpstr>PowerPoint Presentation</vt:lpstr>
      <vt:lpstr>Presentation and Playbook</vt:lpstr>
      <vt:lpstr>Kubernetes Architecture</vt:lpstr>
      <vt:lpstr>Kubernetes Architecture</vt:lpstr>
      <vt:lpstr>Kubernetes Architecture</vt:lpstr>
      <vt:lpstr>Kubernetes Architecture #1</vt:lpstr>
      <vt:lpstr>Kubernetes Architecture #2</vt:lpstr>
      <vt:lpstr>Kubernetes Architecture #3</vt:lpstr>
      <vt:lpstr>Running Kubernetes on your laptop</vt:lpstr>
      <vt:lpstr>kubectl and kube config</vt:lpstr>
      <vt:lpstr>Intro to yaml code</vt:lpstr>
      <vt:lpstr>Namespaces</vt:lpstr>
      <vt:lpstr>Namespaces - continued</vt:lpstr>
      <vt:lpstr>The Movement from Containers to Pods</vt:lpstr>
      <vt:lpstr>How Do I Run a Pod?</vt:lpstr>
      <vt:lpstr>Replication Controller</vt:lpstr>
      <vt:lpstr>Deployments</vt:lpstr>
      <vt:lpstr>StatefulSet</vt:lpstr>
      <vt:lpstr>DaemonSet</vt:lpstr>
      <vt:lpstr>Intro to Networking</vt:lpstr>
      <vt:lpstr>Debugging and Logs</vt:lpstr>
      <vt:lpstr>Debugging and Logs #2</vt:lpstr>
      <vt:lpstr>Lab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Microsoft Office User</cp:lastModifiedBy>
  <cp:revision>181</cp:revision>
  <dcterms:created xsi:type="dcterms:W3CDTF">2018-07-04T00:54:15Z</dcterms:created>
  <dcterms:modified xsi:type="dcterms:W3CDTF">2021-04-30T14:07:20Z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